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3E7978-1BB6-212D-616C-2AC5139FA199}" v="2087" dt="2024-09-22T05:00:10.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9/21/2024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9/21/2024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9/21/2024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9/21/2024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ctions" TargetMode="External"/><Relationship Id="rId2" Type="http://schemas.openxmlformats.org/officeDocument/2006/relationships/hyperlink" Target="https://docs.github.com/en/actions/writing-workflows/choosing-when-your-workflow-runs/events-that-trigger-workflows#about-events-that-trigger-workflow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r-smithers-excellent/docker-build-push"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F66A99-5051-9419-A131-4173CE019673}"/>
              </a:ext>
            </a:extLst>
          </p:cNvPr>
          <p:cNvPicPr>
            <a:picLocks noChangeAspect="1"/>
          </p:cNvPicPr>
          <p:nvPr/>
        </p:nvPicPr>
        <p:blipFill>
          <a:blip r:embed="rId2"/>
          <a:stretch>
            <a:fillRect/>
          </a:stretch>
        </p:blipFill>
        <p:spPr>
          <a:xfrm>
            <a:off x="2494766" y="1143581"/>
            <a:ext cx="7249440" cy="4549964"/>
          </a:xfrm>
          <a:prstGeom prst="rect">
            <a:avLst/>
          </a:prstGeom>
        </p:spPr>
      </p:pic>
      <p:pic>
        <p:nvPicPr>
          <p:cNvPr id="5" name="Picture 4">
            <a:extLst>
              <a:ext uri="{FF2B5EF4-FFF2-40B4-BE49-F238E27FC236}">
                <a16:creationId xmlns:a16="http://schemas.microsoft.com/office/drawing/2014/main" id="{720BEAFB-865A-2296-002D-60D5F75F3DD4}"/>
              </a:ext>
            </a:extLst>
          </p:cNvPr>
          <p:cNvPicPr>
            <a:picLocks noChangeAspect="1"/>
          </p:cNvPicPr>
          <p:nvPr/>
        </p:nvPicPr>
        <p:blipFill>
          <a:blip r:embed="rId3"/>
          <a:stretch>
            <a:fillRect/>
          </a:stretch>
        </p:blipFill>
        <p:spPr>
          <a:xfrm>
            <a:off x="2496268" y="1142282"/>
            <a:ext cx="2752725" cy="638175"/>
          </a:xfrm>
          <a:prstGeom prst="rect">
            <a:avLst/>
          </a:prstGeom>
        </p:spPr>
      </p:pic>
      <p:pic>
        <p:nvPicPr>
          <p:cNvPr id="2" name="Picture 1">
            <a:extLst>
              <a:ext uri="{FF2B5EF4-FFF2-40B4-BE49-F238E27FC236}">
                <a16:creationId xmlns:a16="http://schemas.microsoft.com/office/drawing/2014/main" id="{931274AE-B8C7-9CDF-A86E-51CF8E0C1949}"/>
              </a:ext>
            </a:extLst>
          </p:cNvPr>
          <p:cNvPicPr>
            <a:picLocks noChangeAspect="1"/>
          </p:cNvPicPr>
          <p:nvPr/>
        </p:nvPicPr>
        <p:blipFill>
          <a:blip r:embed="rId4"/>
          <a:stretch>
            <a:fillRect/>
          </a:stretch>
        </p:blipFill>
        <p:spPr>
          <a:xfrm>
            <a:off x="1107705" y="1131253"/>
            <a:ext cx="1401481" cy="942065"/>
          </a:xfrm>
          <a:prstGeom prst="rect">
            <a:avLst/>
          </a:prstGeom>
        </p:spPr>
      </p:pic>
      <p:pic>
        <p:nvPicPr>
          <p:cNvPr id="3" name="Picture 2">
            <a:extLst>
              <a:ext uri="{FF2B5EF4-FFF2-40B4-BE49-F238E27FC236}">
                <a16:creationId xmlns:a16="http://schemas.microsoft.com/office/drawing/2014/main" id="{43C75123-0717-32E7-F7BD-83CD38F26D5D}"/>
              </a:ext>
            </a:extLst>
          </p:cNvPr>
          <p:cNvPicPr>
            <a:picLocks noChangeAspect="1"/>
          </p:cNvPicPr>
          <p:nvPr/>
        </p:nvPicPr>
        <p:blipFill>
          <a:blip r:embed="rId4"/>
          <a:stretch>
            <a:fillRect/>
          </a:stretch>
        </p:blipFill>
        <p:spPr>
          <a:xfrm>
            <a:off x="9740225" y="4769022"/>
            <a:ext cx="1328410" cy="947282"/>
          </a:xfrm>
          <a:prstGeom prst="rect">
            <a:avLst/>
          </a:prstGeom>
        </p:spPr>
      </p:pic>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23246-523C-BEBF-B590-5FA05C0FD865}"/>
              </a:ext>
            </a:extLst>
          </p:cNvPr>
          <p:cNvSpPr>
            <a:spLocks noGrp="1"/>
          </p:cNvSpPr>
          <p:nvPr>
            <p:ph type="title"/>
          </p:nvPr>
        </p:nvSpPr>
        <p:spPr>
          <a:xfrm>
            <a:off x="1371600" y="685800"/>
            <a:ext cx="9601200" cy="870037"/>
          </a:xfrm>
        </p:spPr>
        <p:txBody>
          <a:bodyPr>
            <a:normAutofit/>
          </a:bodyPr>
          <a:lstStyle/>
          <a:p>
            <a:pPr marL="342900" indent="-342900">
              <a:buFont typeface="Wingdings"/>
              <a:buChar char="Ø"/>
            </a:pPr>
            <a:r>
              <a:rPr lang="en-US" sz="2000" dirty="0">
                <a:ea typeface="+mj-lt"/>
                <a:cs typeface="+mj-lt"/>
              </a:rPr>
              <a:t>You will get multiple suggested actions which you can configure with your project. Since I am using java </a:t>
            </a:r>
            <a:r>
              <a:rPr lang="en-US" sz="2000" err="1">
                <a:ea typeface="+mj-lt"/>
                <a:cs typeface="+mj-lt"/>
              </a:rPr>
              <a:t>gradle</a:t>
            </a:r>
            <a:r>
              <a:rPr lang="en-US" sz="2000" dirty="0">
                <a:ea typeface="+mj-lt"/>
                <a:cs typeface="+mj-lt"/>
              </a:rPr>
              <a:t> project I will use java with </a:t>
            </a:r>
            <a:r>
              <a:rPr lang="en-US" sz="2000" err="1">
                <a:ea typeface="+mj-lt"/>
                <a:cs typeface="+mj-lt"/>
              </a:rPr>
              <a:t>gradle</a:t>
            </a:r>
            <a:r>
              <a:rPr lang="en-US" sz="2000" dirty="0">
                <a:ea typeface="+mj-lt"/>
                <a:cs typeface="+mj-lt"/>
              </a:rPr>
              <a:t> GitHub Action</a:t>
            </a:r>
            <a:endParaRPr lang="en-US" sz="2000" dirty="0"/>
          </a:p>
          <a:p>
            <a:endParaRPr lang="en-US" sz="2000" dirty="0"/>
          </a:p>
        </p:txBody>
      </p:sp>
      <p:pic>
        <p:nvPicPr>
          <p:cNvPr id="4" name="Content Placeholder 3">
            <a:extLst>
              <a:ext uri="{FF2B5EF4-FFF2-40B4-BE49-F238E27FC236}">
                <a16:creationId xmlns:a16="http://schemas.microsoft.com/office/drawing/2014/main" id="{6532F1E0-EB4A-8060-195A-DC1E5925A462}"/>
              </a:ext>
            </a:extLst>
          </p:cNvPr>
          <p:cNvPicPr>
            <a:picLocks noGrp="1" noChangeAspect="1"/>
          </p:cNvPicPr>
          <p:nvPr>
            <p:ph idx="1"/>
          </p:nvPr>
        </p:nvPicPr>
        <p:blipFill>
          <a:blip r:embed="rId2"/>
          <a:stretch>
            <a:fillRect/>
          </a:stretch>
        </p:blipFill>
        <p:spPr>
          <a:xfrm>
            <a:off x="1371600" y="2324420"/>
            <a:ext cx="9601200" cy="2204981"/>
          </a:xfrm>
        </p:spPr>
      </p:pic>
    </p:spTree>
    <p:extLst>
      <p:ext uri="{BB962C8B-B14F-4D97-AF65-F5344CB8AC3E}">
        <p14:creationId xmlns:p14="http://schemas.microsoft.com/office/powerpoint/2010/main" val="3256611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FCAFC-7299-09B9-BC6F-15D928D204DC}"/>
              </a:ext>
            </a:extLst>
          </p:cNvPr>
          <p:cNvSpPr>
            <a:spLocks noGrp="1"/>
          </p:cNvSpPr>
          <p:nvPr>
            <p:ph type="title"/>
          </p:nvPr>
        </p:nvSpPr>
        <p:spPr>
          <a:xfrm>
            <a:off x="1371600" y="127348"/>
            <a:ext cx="7179502" cy="473380"/>
          </a:xfrm>
        </p:spPr>
        <p:txBody>
          <a:bodyPr/>
          <a:lstStyle/>
          <a:p>
            <a:pPr marL="571500" indent="-571500">
              <a:buFont typeface="Wingdings"/>
              <a:buChar char="Ø"/>
            </a:pPr>
            <a:r>
              <a:rPr lang="en-US" sz="2000" b="1" dirty="0">
                <a:solidFill>
                  <a:schemeClr val="accent2">
                    <a:lumMod val="49000"/>
                  </a:schemeClr>
                </a:solidFill>
                <a:ea typeface="+mj-lt"/>
                <a:cs typeface="+mj-lt"/>
              </a:rPr>
              <a:t>Once will click on configure we will get this kind of template </a:t>
            </a:r>
            <a:endParaRPr lang="en-US" sz="2000" b="1" dirty="0">
              <a:solidFill>
                <a:schemeClr val="accent2">
                  <a:lumMod val="49000"/>
                </a:schemeClr>
              </a:solidFill>
            </a:endParaRPr>
          </a:p>
        </p:txBody>
      </p:sp>
      <p:sp>
        <p:nvSpPr>
          <p:cNvPr id="4" name="TextBox 3">
            <a:extLst>
              <a:ext uri="{FF2B5EF4-FFF2-40B4-BE49-F238E27FC236}">
                <a16:creationId xmlns:a16="http://schemas.microsoft.com/office/drawing/2014/main" id="{760F5D68-9155-0305-05BA-D6D36AE5BB40}"/>
              </a:ext>
            </a:extLst>
          </p:cNvPr>
          <p:cNvSpPr txBox="1"/>
          <p:nvPr/>
        </p:nvSpPr>
        <p:spPr>
          <a:xfrm>
            <a:off x="1455293" y="596699"/>
            <a:ext cx="6480132" cy="62385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name: Java CI with Gradle</a:t>
            </a:r>
            <a:endParaRPr lang="en-US" dirty="0"/>
          </a:p>
          <a:p>
            <a:endParaRPr lang="en-US" dirty="0"/>
          </a:p>
          <a:p>
            <a:r>
              <a:rPr lang="en-US" dirty="0">
                <a:ea typeface="+mn-lt"/>
                <a:cs typeface="+mn-lt"/>
              </a:rPr>
              <a:t>on:</a:t>
            </a:r>
            <a:endParaRPr lang="en-US" dirty="0"/>
          </a:p>
          <a:p>
            <a:r>
              <a:rPr lang="en-US" dirty="0">
                <a:ea typeface="+mn-lt"/>
                <a:cs typeface="+mn-lt"/>
              </a:rPr>
              <a:t>  push:</a:t>
            </a:r>
            <a:endParaRPr lang="en-US" dirty="0"/>
          </a:p>
          <a:p>
            <a:r>
              <a:rPr lang="en-US" dirty="0">
                <a:ea typeface="+mn-lt"/>
                <a:cs typeface="+mn-lt"/>
              </a:rPr>
              <a:t>    branches: [ "</a:t>
            </a:r>
            <a:r>
              <a:rPr lang="en-US" dirty="0" err="1">
                <a:ea typeface="+mn-lt"/>
                <a:cs typeface="+mn-lt"/>
              </a:rPr>
              <a:t>testerszone</a:t>
            </a:r>
            <a:r>
              <a:rPr lang="en-US" dirty="0">
                <a:ea typeface="+mn-lt"/>
                <a:cs typeface="+mn-lt"/>
              </a:rPr>
              <a:t>/sep2024" ]</a:t>
            </a:r>
            <a:endParaRPr lang="en-US" dirty="0"/>
          </a:p>
          <a:p>
            <a:r>
              <a:rPr lang="en-US" dirty="0">
                <a:ea typeface="+mn-lt"/>
                <a:cs typeface="+mn-lt"/>
              </a:rPr>
              <a:t>  </a:t>
            </a:r>
            <a:r>
              <a:rPr lang="en-US" dirty="0" err="1">
                <a:ea typeface="+mn-lt"/>
                <a:cs typeface="+mn-lt"/>
              </a:rPr>
              <a:t>pull_request</a:t>
            </a:r>
            <a:r>
              <a:rPr lang="en-US" dirty="0">
                <a:ea typeface="+mn-lt"/>
                <a:cs typeface="+mn-lt"/>
              </a:rPr>
              <a:t>:</a:t>
            </a:r>
            <a:endParaRPr lang="en-US" dirty="0"/>
          </a:p>
          <a:p>
            <a:r>
              <a:rPr lang="en-US" dirty="0">
                <a:ea typeface="+mn-lt"/>
                <a:cs typeface="+mn-lt"/>
              </a:rPr>
              <a:t>    branches: [ "</a:t>
            </a:r>
            <a:r>
              <a:rPr lang="en-US" dirty="0" err="1">
                <a:ea typeface="+mn-lt"/>
                <a:cs typeface="+mn-lt"/>
              </a:rPr>
              <a:t>testerszone</a:t>
            </a:r>
            <a:r>
              <a:rPr lang="en-US" dirty="0">
                <a:ea typeface="+mn-lt"/>
                <a:cs typeface="+mn-lt"/>
              </a:rPr>
              <a:t>/sep2024" ]</a:t>
            </a:r>
            <a:br>
              <a:rPr lang="en-US" dirty="0"/>
            </a:br>
            <a:endParaRPr lang="en-US" dirty="0"/>
          </a:p>
          <a:p>
            <a:r>
              <a:rPr lang="en-US" dirty="0">
                <a:ea typeface="+mn-lt"/>
                <a:cs typeface="+mn-lt"/>
              </a:rPr>
              <a:t>jobs:</a:t>
            </a:r>
            <a:endParaRPr lang="en-US" dirty="0"/>
          </a:p>
          <a:p>
            <a:r>
              <a:rPr lang="en-US" dirty="0">
                <a:ea typeface="+mn-lt"/>
                <a:cs typeface="+mn-lt"/>
              </a:rPr>
              <a:t>  build:</a:t>
            </a:r>
            <a:endParaRPr lang="en-US" dirty="0"/>
          </a:p>
          <a:p>
            <a:endParaRPr lang="en-US" dirty="0"/>
          </a:p>
          <a:p>
            <a:r>
              <a:rPr lang="en-US" dirty="0">
                <a:ea typeface="+mn-lt"/>
                <a:cs typeface="+mn-lt"/>
              </a:rPr>
              <a:t>    runs-on: ubuntu-latest</a:t>
            </a:r>
            <a:endParaRPr lang="en-US" dirty="0"/>
          </a:p>
          <a:p>
            <a:r>
              <a:rPr lang="en-US" dirty="0">
                <a:ea typeface="+mn-lt"/>
                <a:cs typeface="+mn-lt"/>
              </a:rPr>
              <a:t>    permissions:</a:t>
            </a:r>
            <a:endParaRPr lang="en-US" dirty="0"/>
          </a:p>
          <a:p>
            <a:r>
              <a:rPr lang="en-US" dirty="0">
                <a:ea typeface="+mn-lt"/>
                <a:cs typeface="+mn-lt"/>
              </a:rPr>
              <a:t>      contents: read</a:t>
            </a:r>
            <a:br>
              <a:rPr lang="en-US" dirty="0"/>
            </a:br>
            <a:endParaRPr lang="en-US" dirty="0"/>
          </a:p>
          <a:p>
            <a:r>
              <a:rPr lang="en-US" dirty="0">
                <a:ea typeface="+mn-lt"/>
                <a:cs typeface="+mn-lt"/>
              </a:rPr>
              <a:t>    steps:</a:t>
            </a:r>
            <a:endParaRPr lang="en-US" dirty="0"/>
          </a:p>
          <a:p>
            <a:r>
              <a:rPr lang="en-US" dirty="0">
                <a:ea typeface="+mn-lt"/>
                <a:cs typeface="+mn-lt"/>
              </a:rPr>
              <a:t>    - uses: actions/checkout@v4</a:t>
            </a:r>
            <a:endParaRPr lang="en-US" dirty="0"/>
          </a:p>
          <a:p>
            <a:r>
              <a:rPr lang="en-US" dirty="0">
                <a:ea typeface="+mn-lt"/>
                <a:cs typeface="+mn-lt"/>
              </a:rPr>
              <a:t>    - name: Set up JDK 17</a:t>
            </a:r>
            <a:endParaRPr lang="en-US" dirty="0"/>
          </a:p>
          <a:p>
            <a:r>
              <a:rPr lang="en-US" dirty="0">
                <a:ea typeface="+mn-lt"/>
                <a:cs typeface="+mn-lt"/>
              </a:rPr>
              <a:t>      uses: actions/setup-java@v4</a:t>
            </a:r>
            <a:endParaRPr lang="en-US" dirty="0"/>
          </a:p>
          <a:p>
            <a:r>
              <a:rPr lang="en-US" dirty="0">
                <a:ea typeface="+mn-lt"/>
                <a:cs typeface="+mn-lt"/>
              </a:rPr>
              <a:t>      with:</a:t>
            </a:r>
            <a:endParaRPr lang="en-US" dirty="0"/>
          </a:p>
          <a:p>
            <a:r>
              <a:rPr lang="en-US" dirty="0">
                <a:ea typeface="+mn-lt"/>
                <a:cs typeface="+mn-lt"/>
              </a:rPr>
              <a:t>        java-version: '17'</a:t>
            </a:r>
            <a:endParaRPr lang="en-US" dirty="0"/>
          </a:p>
          <a:p>
            <a:r>
              <a:rPr lang="en-US" dirty="0">
                <a:ea typeface="+mn-lt"/>
                <a:cs typeface="+mn-lt"/>
              </a:rPr>
              <a:t>        distribution: '</a:t>
            </a:r>
            <a:r>
              <a:rPr lang="en-US" dirty="0" err="1">
                <a:ea typeface="+mn-lt"/>
                <a:cs typeface="+mn-lt"/>
              </a:rPr>
              <a:t>temurin</a:t>
            </a:r>
            <a:r>
              <a:rPr lang="en-US" dirty="0">
                <a:ea typeface="+mn-lt"/>
                <a:cs typeface="+mn-lt"/>
              </a:rPr>
              <a:t>'</a:t>
            </a:r>
            <a:endParaRPr lang="en-US" dirty="0"/>
          </a:p>
        </p:txBody>
      </p:sp>
      <p:pic>
        <p:nvPicPr>
          <p:cNvPr id="5" name="Picture 4">
            <a:extLst>
              <a:ext uri="{FF2B5EF4-FFF2-40B4-BE49-F238E27FC236}">
                <a16:creationId xmlns:a16="http://schemas.microsoft.com/office/drawing/2014/main" id="{B65ABAE5-0FC8-BFD4-1648-7BD39056280D}"/>
              </a:ext>
            </a:extLst>
          </p:cNvPr>
          <p:cNvPicPr>
            <a:picLocks noChangeAspect="1"/>
          </p:cNvPicPr>
          <p:nvPr/>
        </p:nvPicPr>
        <p:blipFill>
          <a:blip r:embed="rId2"/>
          <a:stretch>
            <a:fillRect/>
          </a:stretch>
        </p:blipFill>
        <p:spPr>
          <a:xfrm>
            <a:off x="7511701" y="1867813"/>
            <a:ext cx="3128898" cy="2245552"/>
          </a:xfrm>
          <a:prstGeom prst="rect">
            <a:avLst/>
          </a:prstGeom>
        </p:spPr>
      </p:pic>
    </p:spTree>
    <p:extLst>
      <p:ext uri="{BB962C8B-B14F-4D97-AF65-F5344CB8AC3E}">
        <p14:creationId xmlns:p14="http://schemas.microsoft.com/office/powerpoint/2010/main" val="338338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C7F6-8BB4-AB65-872E-A2631DC288D5}"/>
              </a:ext>
            </a:extLst>
          </p:cNvPr>
          <p:cNvSpPr>
            <a:spLocks noGrp="1"/>
          </p:cNvSpPr>
          <p:nvPr>
            <p:ph type="title"/>
          </p:nvPr>
        </p:nvSpPr>
        <p:spPr>
          <a:xfrm>
            <a:off x="1371600" y="263047"/>
            <a:ext cx="9601200" cy="671709"/>
          </a:xfrm>
        </p:spPr>
        <p:txBody>
          <a:bodyPr>
            <a:normAutofit fontScale="90000"/>
          </a:bodyPr>
          <a:lstStyle/>
          <a:p>
            <a:r>
              <a:rPr lang="en-US" b="1">
                <a:ea typeface="+mj-lt"/>
                <a:cs typeface="+mj-lt"/>
              </a:rPr>
              <a:t>Syntax Explanation:</a:t>
            </a:r>
            <a:endParaRPr lang="en-US"/>
          </a:p>
          <a:p>
            <a:endParaRPr lang="en-US" dirty="0"/>
          </a:p>
        </p:txBody>
      </p:sp>
      <p:sp>
        <p:nvSpPr>
          <p:cNvPr id="3" name="Content Placeholder 2">
            <a:extLst>
              <a:ext uri="{FF2B5EF4-FFF2-40B4-BE49-F238E27FC236}">
                <a16:creationId xmlns:a16="http://schemas.microsoft.com/office/drawing/2014/main" id="{32FCA182-F82D-8232-E5F6-43F014138D8E}"/>
              </a:ext>
            </a:extLst>
          </p:cNvPr>
          <p:cNvSpPr>
            <a:spLocks noGrp="1"/>
          </p:cNvSpPr>
          <p:nvPr>
            <p:ph idx="1"/>
          </p:nvPr>
        </p:nvSpPr>
        <p:spPr>
          <a:xfrm>
            <a:off x="1387257" y="1033398"/>
            <a:ext cx="9585543" cy="5481180"/>
          </a:xfrm>
        </p:spPr>
        <p:txBody>
          <a:bodyPr vert="horz" lIns="91440" tIns="45720" rIns="91440" bIns="45720" rtlCol="0" anchor="t">
            <a:normAutofit fontScale="85000" lnSpcReduction="20000"/>
          </a:bodyPr>
          <a:lstStyle/>
          <a:p>
            <a:pPr marL="383540" indent="-383540"/>
            <a:r>
              <a:rPr lang="en-US" b="1" dirty="0">
                <a:ea typeface="+mn-lt"/>
                <a:cs typeface="+mn-lt"/>
              </a:rPr>
              <a:t>name: </a:t>
            </a:r>
            <a:r>
              <a:rPr lang="en-US" dirty="0">
                <a:ea typeface="+mn-lt"/>
                <a:cs typeface="+mn-lt"/>
              </a:rPr>
              <a:t>Java CI with Gradle</a:t>
            </a:r>
            <a:r>
              <a:rPr lang="en-US" b="1" dirty="0">
                <a:ea typeface="+mn-lt"/>
                <a:cs typeface="+mn-lt"/>
              </a:rPr>
              <a:t> —&gt;</a:t>
            </a:r>
            <a:r>
              <a:rPr lang="en-US" dirty="0">
                <a:ea typeface="+mn-lt"/>
                <a:cs typeface="+mn-lt"/>
              </a:rPr>
              <a:t> This is Optional field defines name of the workflow.</a:t>
            </a:r>
          </a:p>
          <a:p>
            <a:pPr marL="383540" indent="-383540"/>
            <a:r>
              <a:rPr lang="en-US" b="1" dirty="0">
                <a:ea typeface="+mn-lt"/>
                <a:cs typeface="+mn-lt"/>
              </a:rPr>
              <a:t>on: </a:t>
            </a:r>
            <a:r>
              <a:rPr lang="en-US" dirty="0">
                <a:ea typeface="+mn-lt"/>
                <a:cs typeface="+mn-lt"/>
              </a:rPr>
              <a:t>This is required field where we mention the events which triggers the workflow.</a:t>
            </a:r>
            <a:br>
              <a:rPr lang="en-US" dirty="0">
                <a:ea typeface="+mn-lt"/>
                <a:cs typeface="+mn-lt"/>
              </a:rPr>
            </a:br>
            <a:r>
              <a:rPr lang="en-US" dirty="0">
                <a:ea typeface="+mn-lt"/>
                <a:cs typeface="+mn-lt"/>
              </a:rPr>
              <a:t>e.g. </a:t>
            </a:r>
            <a:br>
              <a:rPr lang="en-US" dirty="0">
                <a:ea typeface="+mn-lt"/>
                <a:cs typeface="+mn-lt"/>
              </a:rPr>
            </a:br>
            <a:r>
              <a:rPr lang="en-US" dirty="0">
                <a:ea typeface="+mn-lt"/>
                <a:cs typeface="+mn-lt"/>
              </a:rPr>
              <a:t>  if we want to define action for the push request against master branch then we need to create event for push request like this</a:t>
            </a:r>
            <a:br>
              <a:rPr lang="en-US" dirty="0">
                <a:ea typeface="+mn-lt"/>
                <a:cs typeface="+mn-lt"/>
              </a:rPr>
            </a:br>
            <a:br>
              <a:rPr lang="en-US" dirty="0">
                <a:ea typeface="+mn-lt"/>
                <a:cs typeface="+mn-lt"/>
              </a:rPr>
            </a:br>
            <a:r>
              <a:rPr lang="en-US" dirty="0">
                <a:ea typeface="+mn-lt"/>
                <a:cs typeface="+mn-lt"/>
              </a:rPr>
              <a:t>     push:</a:t>
            </a:r>
            <a:br>
              <a:rPr lang="en-US" dirty="0">
                <a:ea typeface="+mn-lt"/>
                <a:cs typeface="+mn-lt"/>
              </a:rPr>
            </a:br>
            <a:r>
              <a:rPr lang="en-US" dirty="0">
                <a:ea typeface="+mn-lt"/>
                <a:cs typeface="+mn-lt"/>
              </a:rPr>
              <a:t>       branches: [ master ]</a:t>
            </a:r>
            <a:endParaRPr lang="en-US" dirty="0"/>
          </a:p>
          <a:p>
            <a:pPr marL="383540" indent="-383540"/>
            <a:r>
              <a:rPr lang="en-US" b="1" dirty="0">
                <a:ea typeface="+mn-lt"/>
                <a:cs typeface="+mn-lt"/>
              </a:rPr>
              <a:t>Note</a:t>
            </a:r>
            <a:r>
              <a:rPr lang="en-US" dirty="0">
                <a:ea typeface="+mn-lt"/>
                <a:cs typeface="+mn-lt"/>
              </a:rPr>
              <a:t>:</a:t>
            </a:r>
            <a:br>
              <a:rPr lang="en-US" dirty="0"/>
            </a:br>
            <a:r>
              <a:rPr lang="en-US" dirty="0">
                <a:ea typeface="+mn-lt"/>
                <a:cs typeface="+mn-lt"/>
              </a:rPr>
              <a:t>to explore more about the type of events you can visit this </a:t>
            </a:r>
            <a:br>
              <a:rPr lang="en-US" dirty="0">
                <a:ea typeface="+mn-lt"/>
                <a:cs typeface="+mn-lt"/>
              </a:rPr>
            </a:br>
            <a:r>
              <a:rPr lang="en-US" dirty="0">
                <a:ea typeface="+mn-lt"/>
                <a:cs typeface="+mn-lt"/>
              </a:rPr>
              <a:t>link: </a:t>
            </a:r>
            <a:r>
              <a:rPr lang="en-US" dirty="0">
                <a:ea typeface="+mn-lt"/>
                <a:cs typeface="+mn-lt"/>
                <a:hlinkClick r:id="rId2"/>
              </a:rPr>
              <a:t>https://docs.github.com/en/actions/writing-workflows/choosing-when-your-workflow-runs/events-that-trigger-workflows#about-events-that-trigger-workflows</a:t>
            </a:r>
            <a:br>
              <a:rPr lang="en-US" dirty="0"/>
            </a:br>
            <a:endParaRPr lang="en-US"/>
          </a:p>
          <a:p>
            <a:pPr marL="383540" indent="-383540"/>
            <a:r>
              <a:rPr lang="en-US" b="1" dirty="0">
                <a:ea typeface="+mn-lt"/>
                <a:cs typeface="+mn-lt"/>
              </a:rPr>
              <a:t>jobs</a:t>
            </a:r>
            <a:r>
              <a:rPr lang="en-US" dirty="0">
                <a:ea typeface="+mn-lt"/>
                <a:cs typeface="+mn-lt"/>
              </a:rPr>
              <a:t>:  it groups set of actions.  We can have multiple job under jobs tag and each job will be having its name. </a:t>
            </a:r>
            <a:br>
              <a:rPr lang="en-US" dirty="0">
                <a:ea typeface="+mn-lt"/>
                <a:cs typeface="+mn-lt"/>
              </a:rPr>
            </a:br>
            <a:r>
              <a:rPr lang="en-US" dirty="0">
                <a:ea typeface="+mn-lt"/>
                <a:cs typeface="+mn-lt"/>
              </a:rPr>
              <a:t>e.g. if there is build job then we can define like this</a:t>
            </a:r>
            <a:br>
              <a:rPr lang="en-US" dirty="0">
                <a:ea typeface="+mn-lt"/>
                <a:cs typeface="+mn-lt"/>
              </a:rPr>
            </a:br>
            <a:r>
              <a:rPr lang="en-US" b="1" dirty="0">
                <a:ea typeface="+mn-lt"/>
                <a:cs typeface="+mn-lt"/>
              </a:rPr>
              <a:t> jobs:</a:t>
            </a:r>
            <a:br>
              <a:rPr lang="en-US" b="1" dirty="0">
                <a:ea typeface="+mn-lt"/>
                <a:cs typeface="+mn-lt"/>
              </a:rPr>
            </a:br>
            <a:r>
              <a:rPr lang="en-US" b="1" dirty="0">
                <a:ea typeface="+mn-lt"/>
                <a:cs typeface="+mn-lt"/>
              </a:rPr>
              <a:t>    build:</a:t>
            </a:r>
            <a:br>
              <a:rPr lang="en-US" b="1" dirty="0">
                <a:ea typeface="+mn-lt"/>
                <a:cs typeface="+mn-lt"/>
              </a:rPr>
            </a:br>
            <a:endParaRPr lang="en-US" b="1" dirty="0">
              <a:ea typeface="+mn-lt"/>
              <a:cs typeface="+mn-lt"/>
            </a:endParaRPr>
          </a:p>
          <a:p>
            <a:pPr marL="383540" indent="-383540"/>
            <a:r>
              <a:rPr lang="en-US" b="1" dirty="0">
                <a:ea typeface="+mn-lt"/>
                <a:cs typeface="+mn-lt"/>
              </a:rPr>
              <a:t>Steps</a:t>
            </a:r>
            <a:r>
              <a:rPr lang="en-US" dirty="0">
                <a:ea typeface="+mn-lt"/>
                <a:cs typeface="+mn-lt"/>
              </a:rPr>
              <a:t>: It can run commands, set up tasks or run an action</a:t>
            </a:r>
            <a:endParaRPr lang="en-US" b="1" dirty="0">
              <a:ea typeface="+mn-lt"/>
              <a:cs typeface="+mn-lt"/>
            </a:endParaRPr>
          </a:p>
          <a:p>
            <a:pPr marL="383540" indent="-383540"/>
            <a:r>
              <a:rPr lang="en-US" b="1" dirty="0">
                <a:ea typeface="+mn-lt"/>
                <a:cs typeface="+mn-lt"/>
              </a:rPr>
              <a:t>Uses</a:t>
            </a:r>
            <a:r>
              <a:rPr lang="en-US" dirty="0">
                <a:ea typeface="+mn-lt"/>
                <a:cs typeface="+mn-lt"/>
              </a:rPr>
              <a:t>: it selects predefine code for an action hosted under path actions/</a:t>
            </a:r>
            <a:br>
              <a:rPr lang="en-US" dirty="0">
                <a:ea typeface="+mn-lt"/>
                <a:cs typeface="+mn-lt"/>
              </a:rPr>
            </a:br>
            <a:r>
              <a:rPr lang="en-US" dirty="0">
                <a:ea typeface="+mn-lt"/>
                <a:cs typeface="+mn-lt"/>
              </a:rPr>
              <a:t>        to check the pre-defined action you can visit this link: </a:t>
            </a:r>
            <a:r>
              <a:rPr lang="en-US" dirty="0">
                <a:ea typeface="+mn-lt"/>
                <a:cs typeface="+mn-lt"/>
                <a:hlinkClick r:id="rId3"/>
              </a:rPr>
              <a:t>https://github.com/actions</a:t>
            </a:r>
            <a:r>
              <a:rPr lang="en-US" dirty="0">
                <a:ea typeface="+mn-lt"/>
                <a:cs typeface="+mn-lt"/>
              </a:rPr>
              <a:t> </a:t>
            </a:r>
            <a:endParaRPr lang="en-US" dirty="0"/>
          </a:p>
          <a:p>
            <a:pPr marL="383540" indent="-383540"/>
            <a:endParaRPr lang="en-US" b="1" dirty="0">
              <a:ea typeface="+mn-lt"/>
              <a:cs typeface="+mn-lt"/>
            </a:endParaRPr>
          </a:p>
        </p:txBody>
      </p:sp>
    </p:spTree>
    <p:extLst>
      <p:ext uri="{BB962C8B-B14F-4D97-AF65-F5344CB8AC3E}">
        <p14:creationId xmlns:p14="http://schemas.microsoft.com/office/powerpoint/2010/main" val="2786145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02DE5-572F-E267-0167-81BAFEFB895B}"/>
              </a:ext>
            </a:extLst>
          </p:cNvPr>
          <p:cNvSpPr>
            <a:spLocks noGrp="1"/>
          </p:cNvSpPr>
          <p:nvPr>
            <p:ph type="title"/>
          </p:nvPr>
        </p:nvSpPr>
        <p:spPr>
          <a:xfrm>
            <a:off x="1371600" y="127348"/>
            <a:ext cx="9601200" cy="656051"/>
          </a:xfrm>
        </p:spPr>
        <p:txBody>
          <a:bodyPr/>
          <a:lstStyle/>
          <a:p>
            <a:r>
              <a:rPr lang="en-US" sz="4000" b="1" dirty="0"/>
              <a:t>Syntax Explanation:</a:t>
            </a:r>
            <a:endParaRPr lang="en-US" sz="4000" dirty="0">
              <a:solidFill>
                <a:srgbClr val="000000"/>
              </a:solidFill>
            </a:endParaRPr>
          </a:p>
        </p:txBody>
      </p:sp>
      <p:sp>
        <p:nvSpPr>
          <p:cNvPr id="3" name="Content Placeholder 2">
            <a:extLst>
              <a:ext uri="{FF2B5EF4-FFF2-40B4-BE49-F238E27FC236}">
                <a16:creationId xmlns:a16="http://schemas.microsoft.com/office/drawing/2014/main" id="{FEA2F54F-5A0F-8284-3B2B-0ED94E586B5F}"/>
              </a:ext>
            </a:extLst>
          </p:cNvPr>
          <p:cNvSpPr>
            <a:spLocks noGrp="1"/>
          </p:cNvSpPr>
          <p:nvPr>
            <p:ph idx="1"/>
          </p:nvPr>
        </p:nvSpPr>
        <p:spPr>
          <a:xfrm>
            <a:off x="1371600" y="866384"/>
            <a:ext cx="9601200" cy="5001016"/>
          </a:xfrm>
        </p:spPr>
        <p:txBody>
          <a:bodyPr vert="horz" lIns="91440" tIns="45720" rIns="91440" bIns="45720" rtlCol="0" anchor="t">
            <a:normAutofit/>
          </a:bodyPr>
          <a:lstStyle/>
          <a:p>
            <a:pPr marL="383540" indent="-383540"/>
            <a:r>
              <a:rPr lang="en-US" b="1" dirty="0">
                <a:ea typeface="+mn-lt"/>
                <a:cs typeface="+mn-lt"/>
              </a:rPr>
              <a:t>runs-on:</a:t>
            </a:r>
            <a:r>
              <a:rPr lang="en-US" dirty="0">
                <a:ea typeface="+mn-lt"/>
                <a:cs typeface="+mn-lt"/>
              </a:rPr>
              <a:t> we can define OS where work flow will execute, it might be window Mac or ubuntu. </a:t>
            </a:r>
            <a:br>
              <a:rPr lang="en-US" dirty="0">
                <a:ea typeface="+mn-lt"/>
                <a:cs typeface="+mn-lt"/>
              </a:rPr>
            </a:br>
            <a:br>
              <a:rPr lang="en-US" dirty="0">
                <a:ea typeface="+mn-lt"/>
                <a:cs typeface="+mn-lt"/>
              </a:rPr>
            </a:br>
            <a:r>
              <a:rPr lang="en-US" dirty="0">
                <a:ea typeface="+mn-lt"/>
                <a:cs typeface="+mn-lt"/>
              </a:rPr>
              <a:t>If we want to execute on more than one OS that also can be managed easily with below snippet of code </a:t>
            </a:r>
            <a:br>
              <a:rPr lang="en-US" dirty="0">
                <a:ea typeface="+mn-lt"/>
                <a:cs typeface="+mn-lt"/>
              </a:rPr>
            </a:br>
            <a:endParaRPr lang="en-US" dirty="0"/>
          </a:p>
          <a:p>
            <a:pPr marL="0" indent="0">
              <a:buNone/>
            </a:pPr>
            <a:r>
              <a:rPr lang="en-US" b="1" dirty="0">
                <a:ea typeface="+mn-lt"/>
                <a:cs typeface="+mn-lt"/>
              </a:rPr>
              <a:t> runs-on</a:t>
            </a:r>
            <a:r>
              <a:rPr lang="en-US" dirty="0">
                <a:ea typeface="+mn-lt"/>
                <a:cs typeface="+mn-lt"/>
              </a:rPr>
              <a:t>: ${{</a:t>
            </a:r>
            <a:r>
              <a:rPr lang="en-US" dirty="0" err="1">
                <a:ea typeface="+mn-lt"/>
                <a:cs typeface="+mn-lt"/>
              </a:rPr>
              <a:t>matrix.os</a:t>
            </a:r>
            <a:r>
              <a:rPr lang="en-US" dirty="0">
                <a:ea typeface="+mn-lt"/>
                <a:cs typeface="+mn-lt"/>
              </a:rPr>
              <a:t>}}</a:t>
            </a:r>
            <a:endParaRPr lang="en-US" dirty="0"/>
          </a:p>
          <a:p>
            <a:pPr marL="0" indent="0">
              <a:buNone/>
            </a:pPr>
            <a:r>
              <a:rPr lang="en-US" dirty="0">
                <a:ea typeface="+mn-lt"/>
                <a:cs typeface="+mn-lt"/>
              </a:rPr>
              <a:t>      </a:t>
            </a:r>
            <a:r>
              <a:rPr lang="en-US" b="1" dirty="0">
                <a:ea typeface="+mn-lt"/>
                <a:cs typeface="+mn-lt"/>
              </a:rPr>
              <a:t>strategy</a:t>
            </a:r>
            <a:r>
              <a:rPr lang="en-US" dirty="0">
                <a:ea typeface="+mn-lt"/>
                <a:cs typeface="+mn-lt"/>
              </a:rPr>
              <a:t>:</a:t>
            </a:r>
            <a:br>
              <a:rPr lang="en-US" dirty="0">
                <a:ea typeface="+mn-lt"/>
                <a:cs typeface="+mn-lt"/>
              </a:rPr>
            </a:br>
            <a:r>
              <a:rPr lang="en-US" dirty="0">
                <a:ea typeface="+mn-lt"/>
                <a:cs typeface="+mn-lt"/>
              </a:rPr>
              <a:t>            </a:t>
            </a:r>
            <a:r>
              <a:rPr lang="en-US" b="1" dirty="0">
                <a:ea typeface="+mn-lt"/>
                <a:cs typeface="+mn-lt"/>
              </a:rPr>
              <a:t>matrix</a:t>
            </a:r>
            <a:r>
              <a:rPr lang="en-US" dirty="0">
                <a:ea typeface="+mn-lt"/>
                <a:cs typeface="+mn-lt"/>
              </a:rPr>
              <a:t>:</a:t>
            </a:r>
            <a:br>
              <a:rPr lang="en-US" dirty="0">
                <a:ea typeface="+mn-lt"/>
                <a:cs typeface="+mn-lt"/>
              </a:rPr>
            </a:br>
            <a:r>
              <a:rPr lang="en-US" dirty="0">
                <a:ea typeface="+mn-lt"/>
                <a:cs typeface="+mn-lt"/>
              </a:rPr>
              <a:t>                   </a:t>
            </a:r>
            <a:r>
              <a:rPr lang="en-US" b="1" dirty="0" err="1">
                <a:ea typeface="+mn-lt"/>
                <a:cs typeface="+mn-lt"/>
              </a:rPr>
              <a:t>os</a:t>
            </a:r>
            <a:r>
              <a:rPr lang="en-US" dirty="0">
                <a:ea typeface="+mn-lt"/>
                <a:cs typeface="+mn-lt"/>
              </a:rPr>
              <a:t>: [ubuntu-latest, windows-latest, macOS-latest]</a:t>
            </a:r>
            <a:br>
              <a:rPr lang="en-US" dirty="0"/>
            </a:br>
            <a:endParaRPr lang="en-US"/>
          </a:p>
          <a:p>
            <a:pPr marL="383540" indent="-383540"/>
            <a:endParaRPr lang="en-US" dirty="0"/>
          </a:p>
        </p:txBody>
      </p:sp>
    </p:spTree>
    <p:extLst>
      <p:ext uri="{BB962C8B-B14F-4D97-AF65-F5344CB8AC3E}">
        <p14:creationId xmlns:p14="http://schemas.microsoft.com/office/powerpoint/2010/main" val="15131270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BE016-0A04-0633-9887-B37B1DCCB7EF}"/>
              </a:ext>
            </a:extLst>
          </p:cNvPr>
          <p:cNvSpPr>
            <a:spLocks noGrp="1"/>
          </p:cNvSpPr>
          <p:nvPr>
            <p:ph type="title"/>
          </p:nvPr>
        </p:nvSpPr>
        <p:spPr>
          <a:xfrm>
            <a:off x="1486422" y="2088"/>
            <a:ext cx="9601200" cy="1318887"/>
          </a:xfrm>
        </p:spPr>
        <p:txBody>
          <a:bodyPr vert="horz" lIns="91440" tIns="45720" rIns="91440" bIns="45720" rtlCol="0" anchor="t">
            <a:noAutofit/>
          </a:bodyPr>
          <a:lstStyle/>
          <a:p>
            <a:pPr marL="457200" indent="-457200">
              <a:buFont typeface="Wingdings"/>
              <a:buChar char="q"/>
            </a:pPr>
            <a:r>
              <a:rPr lang="en-US" sz="2800" dirty="0">
                <a:solidFill>
                  <a:schemeClr val="accent3"/>
                </a:solidFill>
              </a:rPr>
              <a:t>How does execution look like?</a:t>
            </a:r>
            <a:br>
              <a:rPr lang="en-US" sz="2000" dirty="0"/>
            </a:br>
            <a:br>
              <a:rPr lang="en-US" sz="2000" dirty="0"/>
            </a:br>
            <a:r>
              <a:rPr lang="en-US" sz="2000" dirty="0"/>
              <a:t>Once we push the commit to the specified branch [I used master] then action will trigger and can observe like mentioned in the ss.</a:t>
            </a:r>
            <a:endParaRPr lang="en-US" sz="2000"/>
          </a:p>
        </p:txBody>
      </p:sp>
      <p:pic>
        <p:nvPicPr>
          <p:cNvPr id="4" name="Content Placeholder 3">
            <a:extLst>
              <a:ext uri="{FF2B5EF4-FFF2-40B4-BE49-F238E27FC236}">
                <a16:creationId xmlns:a16="http://schemas.microsoft.com/office/drawing/2014/main" id="{6B474A0C-6D56-D0D1-444E-A4DF9CECCF5F}"/>
              </a:ext>
            </a:extLst>
          </p:cNvPr>
          <p:cNvPicPr>
            <a:picLocks noGrp="1" noChangeAspect="1"/>
          </p:cNvPicPr>
          <p:nvPr>
            <p:ph idx="1"/>
          </p:nvPr>
        </p:nvPicPr>
        <p:blipFill>
          <a:blip r:embed="rId2"/>
          <a:stretch>
            <a:fillRect/>
          </a:stretch>
        </p:blipFill>
        <p:spPr>
          <a:xfrm>
            <a:off x="1327295" y="1492684"/>
            <a:ext cx="10457030" cy="5345481"/>
          </a:xfrm>
        </p:spPr>
      </p:pic>
    </p:spTree>
    <p:extLst>
      <p:ext uri="{BB962C8B-B14F-4D97-AF65-F5344CB8AC3E}">
        <p14:creationId xmlns:p14="http://schemas.microsoft.com/office/powerpoint/2010/main" val="3089958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528B-6D4F-67BA-E664-3E3032AD9043}"/>
              </a:ext>
            </a:extLst>
          </p:cNvPr>
          <p:cNvSpPr>
            <a:spLocks noGrp="1"/>
          </p:cNvSpPr>
          <p:nvPr>
            <p:ph type="title"/>
          </p:nvPr>
        </p:nvSpPr>
        <p:spPr>
          <a:xfrm>
            <a:off x="1053230" y="80376"/>
            <a:ext cx="10300569" cy="744777"/>
          </a:xfrm>
        </p:spPr>
        <p:txBody>
          <a:bodyPr>
            <a:normAutofit/>
          </a:bodyPr>
          <a:lstStyle/>
          <a:p>
            <a:r>
              <a:rPr lang="en-US" sz="3200" dirty="0"/>
              <a:t>After Execution?</a:t>
            </a:r>
          </a:p>
        </p:txBody>
      </p:sp>
      <p:pic>
        <p:nvPicPr>
          <p:cNvPr id="4" name="Content Placeholder 3">
            <a:extLst>
              <a:ext uri="{FF2B5EF4-FFF2-40B4-BE49-F238E27FC236}">
                <a16:creationId xmlns:a16="http://schemas.microsoft.com/office/drawing/2014/main" id="{F0CB1FDD-2B4B-F39C-5BD7-33B3347CEA5F}"/>
              </a:ext>
            </a:extLst>
          </p:cNvPr>
          <p:cNvPicPr>
            <a:picLocks noGrp="1" noChangeAspect="1"/>
          </p:cNvPicPr>
          <p:nvPr>
            <p:ph idx="1"/>
          </p:nvPr>
        </p:nvPicPr>
        <p:blipFill>
          <a:blip r:embed="rId2"/>
          <a:stretch>
            <a:fillRect/>
          </a:stretch>
        </p:blipFill>
        <p:spPr>
          <a:xfrm>
            <a:off x="1051065" y="955110"/>
            <a:ext cx="10294464" cy="4192043"/>
          </a:xfrm>
        </p:spPr>
      </p:pic>
      <p:sp>
        <p:nvSpPr>
          <p:cNvPr id="5" name="TextBox 4">
            <a:extLst>
              <a:ext uri="{FF2B5EF4-FFF2-40B4-BE49-F238E27FC236}">
                <a16:creationId xmlns:a16="http://schemas.microsoft.com/office/drawing/2014/main" id="{16721A77-8841-3DF4-D694-B299C40646FF}"/>
              </a:ext>
            </a:extLst>
          </p:cNvPr>
          <p:cNvSpPr txBox="1"/>
          <p:nvPr/>
        </p:nvSpPr>
        <p:spPr>
          <a:xfrm>
            <a:off x="1054741" y="5331663"/>
            <a:ext cx="1025881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This page will appear once you will click on the details link shown in the previous ss.</a:t>
            </a:r>
            <a:br>
              <a:rPr lang="en-US" b="1" dirty="0"/>
            </a:br>
            <a:r>
              <a:rPr lang="en-US" b="1"/>
              <a:t>It will describe the status of steps mentioned In the jobs.</a:t>
            </a:r>
            <a:endParaRPr lang="en-US" b="1" dirty="0"/>
          </a:p>
        </p:txBody>
      </p:sp>
    </p:spTree>
    <p:extLst>
      <p:ext uri="{BB962C8B-B14F-4D97-AF65-F5344CB8AC3E}">
        <p14:creationId xmlns:p14="http://schemas.microsoft.com/office/powerpoint/2010/main" val="326869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FD258-E37C-CBAB-8D40-0709513FEFE7}"/>
              </a:ext>
            </a:extLst>
          </p:cNvPr>
          <p:cNvSpPr>
            <a:spLocks noGrp="1"/>
          </p:cNvSpPr>
          <p:nvPr>
            <p:ph type="title"/>
          </p:nvPr>
        </p:nvSpPr>
        <p:spPr>
          <a:xfrm>
            <a:off x="1371600" y="96033"/>
            <a:ext cx="9601200" cy="1099681"/>
          </a:xfrm>
        </p:spPr>
        <p:txBody>
          <a:bodyPr>
            <a:normAutofit fontScale="90000"/>
          </a:bodyPr>
          <a:lstStyle/>
          <a:p>
            <a:r>
              <a:rPr lang="en-US" sz="2400" dirty="0"/>
              <a:t>Note:</a:t>
            </a:r>
            <a:r>
              <a:rPr lang="en-US" dirty="0"/>
              <a:t> </a:t>
            </a:r>
            <a:r>
              <a:rPr lang="en-US" sz="2000" dirty="0"/>
              <a:t>If we have dependency on of running job on another job then it should be in sequence but for that we have to mention in the code like below:</a:t>
            </a:r>
            <a:br>
              <a:rPr lang="en-US" sz="2000" dirty="0"/>
            </a:br>
            <a:endParaRPr lang="en-US" sz="2000" dirty="0"/>
          </a:p>
        </p:txBody>
      </p:sp>
      <p:sp>
        <p:nvSpPr>
          <p:cNvPr id="4" name="TextBox 3">
            <a:extLst>
              <a:ext uri="{FF2B5EF4-FFF2-40B4-BE49-F238E27FC236}">
                <a16:creationId xmlns:a16="http://schemas.microsoft.com/office/drawing/2014/main" id="{B317A6E6-E36A-7EDB-8994-2E15A358097F}"/>
              </a:ext>
            </a:extLst>
          </p:cNvPr>
          <p:cNvSpPr txBox="1"/>
          <p:nvPr/>
        </p:nvSpPr>
        <p:spPr>
          <a:xfrm>
            <a:off x="1372331" y="1226895"/>
            <a:ext cx="10008295"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jobs:</a:t>
            </a:r>
            <a:endParaRPr lang="en-US" dirty="0"/>
          </a:p>
          <a:p>
            <a:r>
              <a:rPr lang="en-US" dirty="0">
                <a:ea typeface="+mn-lt"/>
                <a:cs typeface="+mn-lt"/>
              </a:rPr>
              <a:t>  build1:</a:t>
            </a:r>
            <a:endParaRPr lang="en-US" dirty="0"/>
          </a:p>
          <a:p>
            <a:br>
              <a:rPr lang="en-US" dirty="0"/>
            </a:br>
            <a:endParaRPr lang="en-US" dirty="0"/>
          </a:p>
          <a:p>
            <a:r>
              <a:rPr lang="en-US" dirty="0">
                <a:ea typeface="+mn-lt"/>
                <a:cs typeface="+mn-lt"/>
              </a:rPr>
              <a:t>    runs-on: ubuntu-latest</a:t>
            </a:r>
            <a:endParaRPr lang="en-US" dirty="0"/>
          </a:p>
          <a:p>
            <a:r>
              <a:rPr lang="en-US" dirty="0">
                <a:ea typeface="+mn-lt"/>
                <a:cs typeface="+mn-lt"/>
              </a:rPr>
              <a:t>   </a:t>
            </a:r>
            <a:endParaRPr lang="en-US" dirty="0"/>
          </a:p>
          <a:p>
            <a:r>
              <a:rPr lang="en-US" dirty="0">
                <a:ea typeface="+mn-lt"/>
                <a:cs typeface="+mn-lt"/>
              </a:rPr>
              <a:t>    steps:</a:t>
            </a:r>
            <a:endParaRPr lang="en-US" dirty="0"/>
          </a:p>
          <a:p>
            <a:r>
              <a:rPr lang="en-US" dirty="0">
                <a:ea typeface="+mn-lt"/>
                <a:cs typeface="+mn-lt"/>
              </a:rPr>
              <a:t>    - uses: actions/checkout@v4</a:t>
            </a:r>
            <a:endParaRPr lang="en-US" dirty="0"/>
          </a:p>
          <a:p>
            <a:r>
              <a:rPr lang="en-US" dirty="0">
                <a:ea typeface="+mn-lt"/>
                <a:cs typeface="+mn-lt"/>
              </a:rPr>
              <a:t>    - name: Set up JDK 17</a:t>
            </a:r>
            <a:endParaRPr lang="en-US" dirty="0"/>
          </a:p>
          <a:p>
            <a:r>
              <a:rPr lang="en-US" dirty="0">
                <a:ea typeface="+mn-lt"/>
                <a:cs typeface="+mn-lt"/>
              </a:rPr>
              <a:t>      uses: actions/setup-java@v4</a:t>
            </a:r>
            <a:endParaRPr lang="en-US" dirty="0"/>
          </a:p>
          <a:p>
            <a:r>
              <a:rPr lang="en-US" dirty="0">
                <a:ea typeface="+mn-lt"/>
                <a:cs typeface="+mn-lt"/>
              </a:rPr>
              <a:t>      with:</a:t>
            </a:r>
            <a:endParaRPr lang="en-US" dirty="0"/>
          </a:p>
          <a:p>
            <a:r>
              <a:rPr lang="en-US" dirty="0">
                <a:ea typeface="+mn-lt"/>
                <a:cs typeface="+mn-lt"/>
              </a:rPr>
              <a:t>        java-version: '17'</a:t>
            </a:r>
            <a:endParaRPr lang="en-US" dirty="0"/>
          </a:p>
          <a:p>
            <a:r>
              <a:rPr lang="en-US" dirty="0">
                <a:ea typeface="+mn-lt"/>
                <a:cs typeface="+mn-lt"/>
              </a:rPr>
              <a:t>        distribution: '</a:t>
            </a:r>
            <a:r>
              <a:rPr lang="en-US" dirty="0" err="1">
                <a:ea typeface="+mn-lt"/>
                <a:cs typeface="+mn-lt"/>
              </a:rPr>
              <a:t>temurin</a:t>
            </a:r>
            <a:r>
              <a:rPr lang="en-US" dirty="0">
                <a:ea typeface="+mn-lt"/>
                <a:cs typeface="+mn-lt"/>
              </a:rPr>
              <a:t>'</a:t>
            </a:r>
            <a:endParaRPr lang="en-US" dirty="0"/>
          </a:p>
          <a:p>
            <a:endParaRPr lang="en-US"/>
          </a:p>
          <a:p>
            <a:r>
              <a:rPr lang="en-US" dirty="0">
                <a:ea typeface="+mn-lt"/>
                <a:cs typeface="+mn-lt"/>
              </a:rPr>
              <a:t>build2:</a:t>
            </a:r>
            <a:endParaRPr lang="en-US" dirty="0"/>
          </a:p>
          <a:p>
            <a:r>
              <a:rPr lang="en-US" dirty="0">
                <a:ea typeface="+mn-lt"/>
                <a:cs typeface="+mn-lt"/>
              </a:rPr>
              <a:t>   </a:t>
            </a:r>
            <a:endParaRPr lang="en-US" dirty="0"/>
          </a:p>
          <a:p>
            <a:r>
              <a:rPr lang="en-US" dirty="0">
                <a:ea typeface="+mn-lt"/>
                <a:cs typeface="+mn-lt"/>
              </a:rPr>
              <a:t>     needs: build1 </a:t>
            </a:r>
            <a:endParaRPr lang="en-US" dirty="0"/>
          </a:p>
          <a:p>
            <a:pPr algn="l"/>
            <a:endParaRPr lang="en-US" dirty="0"/>
          </a:p>
          <a:p>
            <a:r>
              <a:rPr lang="en-US" b="1" dirty="0">
                <a:ea typeface="+mn-lt"/>
                <a:cs typeface="+mn-lt"/>
              </a:rPr>
              <a:t>It says build 2 will execute after build 1</a:t>
            </a:r>
            <a:r>
              <a:rPr lang="en-US" dirty="0">
                <a:ea typeface="+mn-lt"/>
                <a:cs typeface="+mn-lt"/>
              </a:rPr>
              <a:t>.</a:t>
            </a:r>
            <a:endParaRPr lang="en-US" dirty="0"/>
          </a:p>
          <a:p>
            <a:endParaRPr lang="en-US" dirty="0"/>
          </a:p>
        </p:txBody>
      </p:sp>
    </p:spTree>
    <p:extLst>
      <p:ext uri="{BB962C8B-B14F-4D97-AF65-F5344CB8AC3E}">
        <p14:creationId xmlns:p14="http://schemas.microsoft.com/office/powerpoint/2010/main" val="2760742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84C76-34E4-CAA1-5268-5519B19A6696}"/>
              </a:ext>
            </a:extLst>
          </p:cNvPr>
          <p:cNvSpPr>
            <a:spLocks noGrp="1"/>
          </p:cNvSpPr>
          <p:nvPr>
            <p:ph type="title"/>
          </p:nvPr>
        </p:nvSpPr>
        <p:spPr>
          <a:xfrm>
            <a:off x="1371600" y="137786"/>
            <a:ext cx="9601200" cy="703024"/>
          </a:xfrm>
        </p:spPr>
        <p:txBody>
          <a:bodyPr>
            <a:normAutofit/>
          </a:bodyPr>
          <a:lstStyle/>
          <a:p>
            <a:r>
              <a:rPr lang="en-US" sz="2000" b="1" dirty="0">
                <a:solidFill>
                  <a:srgbClr val="002060"/>
                </a:solidFill>
                <a:ea typeface="+mj-lt"/>
                <a:cs typeface="+mj-lt"/>
              </a:rPr>
              <a:t>Now we are able to build artifact file now we can create docker image and push it to our private repo. Let’s see how we can do this</a:t>
            </a:r>
            <a:endParaRPr lang="en-US" sz="2000" dirty="0">
              <a:solidFill>
                <a:srgbClr val="002060"/>
              </a:solidFill>
            </a:endParaRPr>
          </a:p>
          <a:p>
            <a:endParaRPr lang="en-US" sz="2000" dirty="0"/>
          </a:p>
        </p:txBody>
      </p:sp>
      <p:pic>
        <p:nvPicPr>
          <p:cNvPr id="4" name="Content Placeholder 3">
            <a:extLst>
              <a:ext uri="{FF2B5EF4-FFF2-40B4-BE49-F238E27FC236}">
                <a16:creationId xmlns:a16="http://schemas.microsoft.com/office/drawing/2014/main" id="{A74478D3-06D9-F55C-AABF-0650758EBEF2}"/>
              </a:ext>
            </a:extLst>
          </p:cNvPr>
          <p:cNvPicPr>
            <a:picLocks noGrp="1" noChangeAspect="1"/>
          </p:cNvPicPr>
          <p:nvPr>
            <p:ph idx="1"/>
          </p:nvPr>
        </p:nvPicPr>
        <p:blipFill>
          <a:blip r:embed="rId2"/>
          <a:stretch>
            <a:fillRect/>
          </a:stretch>
        </p:blipFill>
        <p:spPr>
          <a:xfrm>
            <a:off x="1475491" y="840287"/>
            <a:ext cx="10244143" cy="5903934"/>
          </a:xfrm>
        </p:spPr>
      </p:pic>
    </p:spTree>
    <p:extLst>
      <p:ext uri="{BB962C8B-B14F-4D97-AF65-F5344CB8AC3E}">
        <p14:creationId xmlns:p14="http://schemas.microsoft.com/office/powerpoint/2010/main" val="42897035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43AE-225A-2B83-C99E-006D220B4C09}"/>
              </a:ext>
            </a:extLst>
          </p:cNvPr>
          <p:cNvSpPr>
            <a:spLocks noGrp="1"/>
          </p:cNvSpPr>
          <p:nvPr>
            <p:ph type="title"/>
          </p:nvPr>
        </p:nvSpPr>
        <p:spPr>
          <a:xfrm>
            <a:off x="1371600" y="2088"/>
            <a:ext cx="10551090" cy="6699859"/>
          </a:xfrm>
        </p:spPr>
        <p:txBody>
          <a:bodyPr vert="horz" lIns="91440" tIns="45720" rIns="91440" bIns="45720" rtlCol="0" anchor="t">
            <a:noAutofit/>
          </a:bodyPr>
          <a:lstStyle/>
          <a:p>
            <a:r>
              <a:rPr lang="en-US" sz="2400" u="sng" dirty="0"/>
              <a:t>Pre-requisite:</a:t>
            </a:r>
            <a:r>
              <a:rPr lang="en-US" sz="1800" dirty="0"/>
              <a:t> </a:t>
            </a:r>
            <a:r>
              <a:rPr lang="en-US" sz="1800" dirty="0">
                <a:ea typeface="+mj-lt"/>
                <a:cs typeface="+mj-lt"/>
              </a:rPr>
              <a:t>We can explore the docker build and push action from here : </a:t>
            </a:r>
            <a:r>
              <a:rPr lang="en-US" sz="1800" dirty="0">
                <a:ea typeface="+mj-lt"/>
                <a:cs typeface="+mj-lt"/>
                <a:hlinkClick r:id="rId2"/>
              </a:rPr>
              <a:t>https://github.com/mr-smithers-excellent/docker-build-push</a:t>
            </a:r>
            <a:r>
              <a:rPr lang="en-US" sz="1800" dirty="0">
                <a:ea typeface="+mj-lt"/>
                <a:cs typeface="+mj-lt"/>
              </a:rPr>
              <a:t> </a:t>
            </a:r>
            <a:endParaRPr lang="en-US" sz="1800" dirty="0"/>
          </a:p>
          <a:p>
            <a:br>
              <a:rPr lang="en-US" sz="2400" dirty="0"/>
            </a:br>
            <a:r>
              <a:rPr lang="en-US" sz="1800" dirty="0">
                <a:ea typeface="+mj-lt"/>
                <a:cs typeface="+mj-lt"/>
              </a:rPr>
              <a:t>Sample snippet of code copied from above link:</a:t>
            </a:r>
            <a:br>
              <a:rPr lang="en-US" sz="2400" dirty="0">
                <a:ea typeface="+mj-lt"/>
                <a:cs typeface="+mj-lt"/>
              </a:rPr>
            </a:br>
            <a:r>
              <a:rPr lang="en-US" sz="2400" dirty="0">
                <a:ea typeface="+mj-lt"/>
                <a:cs typeface="+mj-lt"/>
              </a:rPr>
              <a:t> </a:t>
            </a:r>
            <a:endParaRPr lang="en-US" sz="2400" dirty="0"/>
          </a:p>
          <a:p>
            <a:r>
              <a:rPr lang="en-US" sz="1800" b="1" dirty="0">
                <a:ea typeface="+mj-lt"/>
                <a:cs typeface="+mj-lt"/>
              </a:rPr>
              <a:t>uses</a:t>
            </a:r>
            <a:r>
              <a:rPr lang="en-US" sz="1800" dirty="0">
                <a:ea typeface="+mj-lt"/>
                <a:cs typeface="+mj-lt"/>
              </a:rPr>
              <a:t>: </a:t>
            </a:r>
            <a:r>
              <a:rPr lang="en-US" sz="1800" err="1">
                <a:ea typeface="+mj-lt"/>
                <a:cs typeface="+mj-lt"/>
              </a:rPr>
              <a:t>mr</a:t>
            </a:r>
            <a:r>
              <a:rPr lang="en-US" sz="1800" dirty="0">
                <a:ea typeface="+mj-lt"/>
                <a:cs typeface="+mj-lt"/>
              </a:rPr>
              <a:t>-smithers-excellent/docker-build-push@v6</a:t>
            </a:r>
            <a:endParaRPr lang="en-US" sz="1800"/>
          </a:p>
          <a:p>
            <a:r>
              <a:rPr lang="en-US" sz="1800" b="1" dirty="0">
                <a:ea typeface="+mj-lt"/>
                <a:cs typeface="+mj-lt"/>
              </a:rPr>
              <a:t>with</a:t>
            </a:r>
            <a:r>
              <a:rPr lang="en-US" sz="1800" dirty="0">
                <a:ea typeface="+mj-lt"/>
                <a:cs typeface="+mj-lt"/>
              </a:rPr>
              <a:t>:</a:t>
            </a:r>
            <a:endParaRPr lang="en-US" sz="1800"/>
          </a:p>
          <a:p>
            <a:r>
              <a:rPr lang="en-US" sz="1800" dirty="0">
                <a:ea typeface="+mj-lt"/>
                <a:cs typeface="+mj-lt"/>
              </a:rPr>
              <a:t>  </a:t>
            </a:r>
            <a:r>
              <a:rPr lang="en-US" sz="1800" b="1" dirty="0">
                <a:ea typeface="+mj-lt"/>
                <a:cs typeface="+mj-lt"/>
              </a:rPr>
              <a:t>image</a:t>
            </a:r>
            <a:r>
              <a:rPr lang="en-US" sz="1800" dirty="0">
                <a:ea typeface="+mj-lt"/>
                <a:cs typeface="+mj-lt"/>
              </a:rPr>
              <a:t>: docker-hub-repo/image-name</a:t>
            </a:r>
            <a:endParaRPr lang="en-US" sz="1800"/>
          </a:p>
          <a:p>
            <a:r>
              <a:rPr lang="en-US" sz="1800" dirty="0">
                <a:ea typeface="+mj-lt"/>
                <a:cs typeface="+mj-lt"/>
              </a:rPr>
              <a:t>  </a:t>
            </a:r>
            <a:r>
              <a:rPr lang="en-US" sz="1800" b="1" dirty="0">
                <a:ea typeface="+mj-lt"/>
                <a:cs typeface="+mj-lt"/>
              </a:rPr>
              <a:t>registry</a:t>
            </a:r>
            <a:r>
              <a:rPr lang="en-US" sz="1800" dirty="0">
                <a:ea typeface="+mj-lt"/>
                <a:cs typeface="+mj-lt"/>
              </a:rPr>
              <a:t>: docker.io</a:t>
            </a:r>
            <a:endParaRPr lang="en-US" sz="1800"/>
          </a:p>
          <a:p>
            <a:r>
              <a:rPr lang="en-US" sz="1800" dirty="0">
                <a:ea typeface="+mj-lt"/>
                <a:cs typeface="+mj-lt"/>
              </a:rPr>
              <a:t>  </a:t>
            </a:r>
            <a:r>
              <a:rPr lang="en-US" sz="1800" b="1" dirty="0">
                <a:ea typeface="+mj-lt"/>
                <a:cs typeface="+mj-lt"/>
              </a:rPr>
              <a:t>username</a:t>
            </a:r>
            <a:r>
              <a:rPr lang="en-US" sz="1800" dirty="0">
                <a:ea typeface="+mj-lt"/>
                <a:cs typeface="+mj-lt"/>
              </a:rPr>
              <a:t>: ${{ </a:t>
            </a:r>
            <a:r>
              <a:rPr lang="en-US" sz="1800" dirty="0" err="1">
                <a:ea typeface="+mj-lt"/>
                <a:cs typeface="+mj-lt"/>
              </a:rPr>
              <a:t>secrets.DOCKER_USERNAME</a:t>
            </a:r>
            <a:r>
              <a:rPr lang="en-US" sz="1800" dirty="0">
                <a:ea typeface="+mj-lt"/>
                <a:cs typeface="+mj-lt"/>
              </a:rPr>
              <a:t> }}</a:t>
            </a:r>
            <a:endParaRPr lang="en-US" sz="1800"/>
          </a:p>
          <a:p>
            <a:r>
              <a:rPr lang="en-US" sz="1800" dirty="0">
                <a:ea typeface="+mj-lt"/>
                <a:cs typeface="+mj-lt"/>
              </a:rPr>
              <a:t>  </a:t>
            </a:r>
            <a:r>
              <a:rPr lang="en-US" sz="1800" b="1" dirty="0">
                <a:ea typeface="+mj-lt"/>
                <a:cs typeface="+mj-lt"/>
              </a:rPr>
              <a:t>password</a:t>
            </a:r>
            <a:r>
              <a:rPr lang="en-US" sz="1800" dirty="0">
                <a:ea typeface="+mj-lt"/>
                <a:cs typeface="+mj-lt"/>
              </a:rPr>
              <a:t>: ${{ </a:t>
            </a:r>
            <a:r>
              <a:rPr lang="en-US" sz="1800" dirty="0" err="1">
                <a:ea typeface="+mj-lt"/>
                <a:cs typeface="+mj-lt"/>
              </a:rPr>
              <a:t>secrets.DOCKER_PASSWORD</a:t>
            </a:r>
            <a:r>
              <a:rPr lang="en-US" sz="1800" dirty="0">
                <a:ea typeface="+mj-lt"/>
                <a:cs typeface="+mj-lt"/>
              </a:rPr>
              <a:t> }}</a:t>
            </a:r>
            <a:endParaRPr lang="en-US" sz="1800"/>
          </a:p>
          <a:p>
            <a:br>
              <a:rPr lang="en-US" sz="2400" dirty="0"/>
            </a:br>
            <a:r>
              <a:rPr lang="en-US" sz="1800" b="1" u="sng" dirty="0"/>
              <a:t>Note</a:t>
            </a:r>
            <a:r>
              <a:rPr lang="en-US" sz="1800" u="sng" dirty="0"/>
              <a:t>:</a:t>
            </a:r>
            <a:br>
              <a:rPr lang="en-US" sz="1800" dirty="0"/>
            </a:br>
            <a:r>
              <a:rPr lang="en-US" sz="1800" dirty="0">
                <a:ea typeface="+mj-lt"/>
                <a:cs typeface="+mj-lt"/>
              </a:rPr>
              <a:t>we are using docker hub as docker registry, we have multiple registry like mentioned below and we can get specific snippet of code based on selected registry from above mentioned link:</a:t>
            </a:r>
            <a:br>
              <a:rPr lang="en-US" sz="1800" dirty="0">
                <a:ea typeface="+mj-lt"/>
                <a:cs typeface="+mj-lt"/>
              </a:rPr>
            </a:br>
            <a:r>
              <a:rPr lang="en-US" sz="1800" dirty="0">
                <a:ea typeface="+mj-lt"/>
                <a:cs typeface="+mj-lt"/>
              </a:rPr>
              <a:t> </a:t>
            </a:r>
            <a:endParaRPr lang="en-US" sz="1800" dirty="0"/>
          </a:p>
          <a:p>
            <a:pPr marL="285750" indent="-285750">
              <a:buFont typeface="Arial"/>
              <a:buChar char="•"/>
            </a:pPr>
            <a:r>
              <a:rPr lang="en-US" sz="1800" dirty="0">
                <a:ea typeface="+mj-lt"/>
                <a:cs typeface="+mj-lt"/>
              </a:rPr>
              <a:t>Docker Hub</a:t>
            </a:r>
            <a:endParaRPr lang="en-US" dirty="0"/>
          </a:p>
          <a:p>
            <a:pPr marL="285750" indent="-285750">
              <a:buFont typeface="Arial"/>
              <a:buChar char="•"/>
            </a:pPr>
            <a:r>
              <a:rPr lang="en-US" sz="1800" dirty="0">
                <a:ea typeface="+mj-lt"/>
                <a:cs typeface="+mj-lt"/>
              </a:rPr>
              <a:t>Google Container Registry (GCR)</a:t>
            </a:r>
            <a:endParaRPr lang="en-US" dirty="0"/>
          </a:p>
          <a:p>
            <a:pPr marL="285750" indent="-285750">
              <a:buFont typeface="Arial"/>
              <a:buChar char="•"/>
            </a:pPr>
            <a:r>
              <a:rPr lang="en-US" sz="1800" dirty="0">
                <a:ea typeface="+mj-lt"/>
                <a:cs typeface="+mj-lt"/>
              </a:rPr>
              <a:t>AWS Elastic Container Registry (ECR)</a:t>
            </a:r>
            <a:endParaRPr lang="en-US" dirty="0"/>
          </a:p>
          <a:p>
            <a:pPr marL="285750" indent="-285750">
              <a:buFont typeface="Arial"/>
              <a:buChar char="•"/>
            </a:pPr>
            <a:r>
              <a:rPr lang="en-US" sz="1800" dirty="0">
                <a:ea typeface="+mj-lt"/>
                <a:cs typeface="+mj-lt"/>
              </a:rPr>
              <a:t>GitHub Docker Registry</a:t>
            </a:r>
            <a:endParaRPr lang="en-US" dirty="0"/>
          </a:p>
          <a:p>
            <a:endParaRPr lang="en-US" sz="1800" dirty="0"/>
          </a:p>
        </p:txBody>
      </p:sp>
    </p:spTree>
    <p:extLst>
      <p:ext uri="{BB962C8B-B14F-4D97-AF65-F5344CB8AC3E}">
        <p14:creationId xmlns:p14="http://schemas.microsoft.com/office/powerpoint/2010/main" val="578994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0B7B7-1887-E6A5-2C64-2C5A4EDA5CBD}"/>
              </a:ext>
            </a:extLst>
          </p:cNvPr>
          <p:cNvSpPr>
            <a:spLocks noGrp="1"/>
          </p:cNvSpPr>
          <p:nvPr>
            <p:ph type="title"/>
          </p:nvPr>
        </p:nvSpPr>
        <p:spPr>
          <a:xfrm>
            <a:off x="1371600" y="106472"/>
            <a:ext cx="9601200" cy="2467103"/>
          </a:xfrm>
        </p:spPr>
        <p:txBody>
          <a:bodyPr>
            <a:normAutofit/>
          </a:bodyPr>
          <a:lstStyle/>
          <a:p>
            <a:r>
              <a:rPr lang="en-US" sz="2400" dirty="0"/>
              <a:t>How to create secret in the GITHUB ?</a:t>
            </a:r>
            <a:br>
              <a:rPr lang="en-US" sz="2400" dirty="0"/>
            </a:br>
            <a:br>
              <a:rPr lang="en-US" sz="2400" dirty="0"/>
            </a:br>
            <a:r>
              <a:rPr lang="en-US" sz="1600" dirty="0">
                <a:ea typeface="+mj-lt"/>
                <a:cs typeface="+mj-lt"/>
              </a:rPr>
              <a:t>Note: </a:t>
            </a:r>
            <a:br>
              <a:rPr lang="en-US" sz="1600" dirty="0">
                <a:ea typeface="+mj-lt"/>
                <a:cs typeface="+mj-lt"/>
              </a:rPr>
            </a:br>
            <a:r>
              <a:rPr lang="en-US" sz="1600" dirty="0">
                <a:ea typeface="+mj-lt"/>
                <a:cs typeface="+mj-lt"/>
              </a:rPr>
              <a:t>username: ${{ </a:t>
            </a:r>
            <a:r>
              <a:rPr lang="en-US" sz="1600" dirty="0" err="1">
                <a:ea typeface="+mj-lt"/>
                <a:cs typeface="+mj-lt"/>
              </a:rPr>
              <a:t>secrets.DOCKER_USERNAME</a:t>
            </a:r>
            <a:r>
              <a:rPr lang="en-US" sz="1600" dirty="0">
                <a:ea typeface="+mj-lt"/>
                <a:cs typeface="+mj-lt"/>
              </a:rPr>
              <a:t> }}</a:t>
            </a:r>
          </a:p>
          <a:p>
            <a:r>
              <a:rPr lang="en-US" sz="1600" dirty="0">
                <a:ea typeface="+mj-lt"/>
                <a:cs typeface="+mj-lt"/>
              </a:rPr>
              <a:t>password: ${{ </a:t>
            </a:r>
            <a:r>
              <a:rPr lang="en-US" sz="1600" dirty="0" err="1">
                <a:ea typeface="+mj-lt"/>
                <a:cs typeface="+mj-lt"/>
              </a:rPr>
              <a:t>secrets.DOCKER_PASSWORD</a:t>
            </a:r>
            <a:r>
              <a:rPr lang="en-US" sz="1600" dirty="0">
                <a:ea typeface="+mj-lt"/>
                <a:cs typeface="+mj-lt"/>
              </a:rPr>
              <a:t> }}</a:t>
            </a:r>
          </a:p>
          <a:p>
            <a:r>
              <a:rPr lang="en-US" sz="1600" dirty="0">
                <a:ea typeface="+mj-lt"/>
                <a:cs typeface="+mj-lt"/>
              </a:rPr>
              <a:t>Secrets we can set in git hub for our credential it’s like storing values in variable and call that variable where ever we want </a:t>
            </a:r>
            <a:br>
              <a:rPr lang="en-US" sz="1600" dirty="0">
                <a:ea typeface="+mj-lt"/>
                <a:cs typeface="+mj-lt"/>
              </a:rPr>
            </a:br>
            <a:r>
              <a:rPr lang="en-US" sz="1600" dirty="0">
                <a:ea typeface="+mj-lt"/>
                <a:cs typeface="+mj-lt"/>
              </a:rPr>
              <a:t>you can keep your user name and password directly here that also will work.</a:t>
            </a:r>
          </a:p>
          <a:p>
            <a:endParaRPr lang="en-US" sz="1600" dirty="0"/>
          </a:p>
        </p:txBody>
      </p:sp>
      <p:pic>
        <p:nvPicPr>
          <p:cNvPr id="4" name="Content Placeholder 3">
            <a:extLst>
              <a:ext uri="{FF2B5EF4-FFF2-40B4-BE49-F238E27FC236}">
                <a16:creationId xmlns:a16="http://schemas.microsoft.com/office/drawing/2014/main" id="{38C299D3-347D-07CE-7426-3FC1C9AA3B65}"/>
              </a:ext>
            </a:extLst>
          </p:cNvPr>
          <p:cNvPicPr>
            <a:picLocks noGrp="1" noChangeAspect="1"/>
          </p:cNvPicPr>
          <p:nvPr>
            <p:ph idx="1"/>
          </p:nvPr>
        </p:nvPicPr>
        <p:blipFill>
          <a:blip r:embed="rId2"/>
          <a:stretch>
            <a:fillRect/>
          </a:stretch>
        </p:blipFill>
        <p:spPr>
          <a:xfrm>
            <a:off x="1373503" y="2265124"/>
            <a:ext cx="9044160" cy="4473877"/>
          </a:xfrm>
        </p:spPr>
      </p:pic>
    </p:spTree>
    <p:extLst>
      <p:ext uri="{BB962C8B-B14F-4D97-AF65-F5344CB8AC3E}">
        <p14:creationId xmlns:p14="http://schemas.microsoft.com/office/powerpoint/2010/main" val="2599659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67DE-E2F2-88B5-3D49-C97722A2D40B}"/>
              </a:ext>
            </a:extLst>
          </p:cNvPr>
          <p:cNvSpPr>
            <a:spLocks noGrp="1"/>
          </p:cNvSpPr>
          <p:nvPr>
            <p:ph type="title"/>
          </p:nvPr>
        </p:nvSpPr>
        <p:spPr/>
        <p:txBody>
          <a:bodyPr/>
          <a:lstStyle/>
          <a:p>
            <a:r>
              <a:rPr lang="en-US" b="1" dirty="0">
                <a:ea typeface="+mj-lt"/>
                <a:cs typeface="+mj-lt"/>
              </a:rPr>
              <a:t>GITHUB Actions?</a:t>
            </a:r>
            <a:br>
              <a:rPr lang="en-US" b="1" dirty="0">
                <a:ea typeface="+mj-lt"/>
                <a:cs typeface="+mj-lt"/>
              </a:rPr>
            </a:br>
            <a:r>
              <a:rPr lang="en-US" b="1" dirty="0">
                <a:ea typeface="+mj-lt"/>
                <a:cs typeface="+mj-lt"/>
              </a:rPr>
              <a:t> </a:t>
            </a:r>
            <a:endParaRPr lang="en-US" dirty="0"/>
          </a:p>
          <a:p>
            <a:endParaRPr lang="en-US" dirty="0"/>
          </a:p>
        </p:txBody>
      </p:sp>
      <p:sp>
        <p:nvSpPr>
          <p:cNvPr id="3" name="Content Placeholder 2">
            <a:extLst>
              <a:ext uri="{FF2B5EF4-FFF2-40B4-BE49-F238E27FC236}">
                <a16:creationId xmlns:a16="http://schemas.microsoft.com/office/drawing/2014/main" id="{E121A9C3-D48B-F89B-9D82-88E0A35CA66B}"/>
              </a:ext>
            </a:extLst>
          </p:cNvPr>
          <p:cNvSpPr>
            <a:spLocks noGrp="1"/>
          </p:cNvSpPr>
          <p:nvPr>
            <p:ph idx="1"/>
          </p:nvPr>
        </p:nvSpPr>
        <p:spPr/>
        <p:txBody>
          <a:bodyPr vert="horz" lIns="91440" tIns="45720" rIns="91440" bIns="45720" rtlCol="0" anchor="t">
            <a:normAutofit/>
          </a:bodyPr>
          <a:lstStyle/>
          <a:p>
            <a:pPr marL="383540" indent="-383540"/>
            <a:r>
              <a:rPr lang="en-US" dirty="0"/>
              <a:t>It helps to automate the Software development workflows. </a:t>
            </a:r>
          </a:p>
          <a:p>
            <a:pPr marL="383540" indent="-383540"/>
            <a:r>
              <a:rPr lang="en-US" dirty="0"/>
              <a:t>There might be multiple work flows like CI/CD is one of them.</a:t>
            </a:r>
          </a:p>
          <a:p>
            <a:pPr marL="383540" indent="-383540"/>
            <a:r>
              <a:rPr lang="en-US" dirty="0"/>
              <a:t>One workflow will be set of jobs, and jobs contain steps or action to be performed.</a:t>
            </a:r>
            <a:br>
              <a:rPr lang="en-US" dirty="0"/>
            </a:br>
            <a:br>
              <a:rPr lang="en-US" dirty="0"/>
            </a:br>
            <a:endParaRPr lang="en-US"/>
          </a:p>
        </p:txBody>
      </p:sp>
    </p:spTree>
    <p:extLst>
      <p:ext uri="{BB962C8B-B14F-4D97-AF65-F5344CB8AC3E}">
        <p14:creationId xmlns:p14="http://schemas.microsoft.com/office/powerpoint/2010/main" val="3286584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2CC2E-08D1-CFDB-4E80-0C15DD9BC899}"/>
              </a:ext>
            </a:extLst>
          </p:cNvPr>
          <p:cNvSpPr>
            <a:spLocks noGrp="1"/>
          </p:cNvSpPr>
          <p:nvPr>
            <p:ph type="title"/>
          </p:nvPr>
        </p:nvSpPr>
        <p:spPr>
          <a:xfrm>
            <a:off x="1371600" y="685800"/>
            <a:ext cx="9601200" cy="1130996"/>
          </a:xfrm>
        </p:spPr>
        <p:txBody>
          <a:bodyPr>
            <a:normAutofit/>
          </a:bodyPr>
          <a:lstStyle/>
          <a:p>
            <a:r>
              <a:rPr lang="en-US" sz="2000" b="1" dirty="0"/>
              <a:t>Docker Image creation</a:t>
            </a:r>
          </a:p>
          <a:p>
            <a:br>
              <a:rPr lang="en-US" sz="1800" dirty="0"/>
            </a:br>
            <a:r>
              <a:rPr lang="en-US" sz="1800" dirty="0"/>
              <a:t>Now you can push the commit and check the actions you will get the summary like this</a:t>
            </a:r>
          </a:p>
        </p:txBody>
      </p:sp>
      <p:pic>
        <p:nvPicPr>
          <p:cNvPr id="4" name="Content Placeholder 3">
            <a:extLst>
              <a:ext uri="{FF2B5EF4-FFF2-40B4-BE49-F238E27FC236}">
                <a16:creationId xmlns:a16="http://schemas.microsoft.com/office/drawing/2014/main" id="{F14F248F-30D4-ECA1-4D4A-C7B081D13456}"/>
              </a:ext>
            </a:extLst>
          </p:cNvPr>
          <p:cNvPicPr>
            <a:picLocks noGrp="1" noChangeAspect="1"/>
          </p:cNvPicPr>
          <p:nvPr>
            <p:ph idx="1"/>
          </p:nvPr>
        </p:nvPicPr>
        <p:blipFill>
          <a:blip r:embed="rId2"/>
          <a:stretch>
            <a:fillRect/>
          </a:stretch>
        </p:blipFill>
        <p:spPr>
          <a:xfrm>
            <a:off x="1477110" y="1816274"/>
            <a:ext cx="8602083" cy="4755715"/>
          </a:xfrm>
        </p:spPr>
      </p:pic>
    </p:spTree>
    <p:extLst>
      <p:ext uri="{BB962C8B-B14F-4D97-AF65-F5344CB8AC3E}">
        <p14:creationId xmlns:p14="http://schemas.microsoft.com/office/powerpoint/2010/main" val="1257790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7402E-0BF9-713F-C103-CB2D10823EE0}"/>
              </a:ext>
            </a:extLst>
          </p:cNvPr>
          <p:cNvSpPr>
            <a:spLocks noGrp="1"/>
          </p:cNvSpPr>
          <p:nvPr>
            <p:ph type="title"/>
          </p:nvPr>
        </p:nvSpPr>
        <p:spPr>
          <a:xfrm>
            <a:off x="1376819" y="221293"/>
            <a:ext cx="9601200" cy="452503"/>
          </a:xfrm>
        </p:spPr>
        <p:txBody>
          <a:bodyPr/>
          <a:lstStyle/>
          <a:p>
            <a:r>
              <a:rPr lang="en-US" sz="2400" dirty="0">
                <a:ea typeface="+mj-lt"/>
                <a:cs typeface="+mj-lt"/>
              </a:rPr>
              <a:t>Check the image in your docker hub repo:</a:t>
            </a:r>
            <a:endParaRPr lang="en-US" sz="2400" dirty="0"/>
          </a:p>
          <a:p>
            <a:endParaRPr lang="en-US" sz="2400" dirty="0"/>
          </a:p>
        </p:txBody>
      </p:sp>
      <p:pic>
        <p:nvPicPr>
          <p:cNvPr id="4" name="Content Placeholder 3">
            <a:extLst>
              <a:ext uri="{FF2B5EF4-FFF2-40B4-BE49-F238E27FC236}">
                <a16:creationId xmlns:a16="http://schemas.microsoft.com/office/drawing/2014/main" id="{2AE18090-0A66-BB5C-83DF-8DE40A24F202}"/>
              </a:ext>
            </a:extLst>
          </p:cNvPr>
          <p:cNvPicPr>
            <a:picLocks noGrp="1" noChangeAspect="1"/>
          </p:cNvPicPr>
          <p:nvPr>
            <p:ph idx="1"/>
          </p:nvPr>
        </p:nvPicPr>
        <p:blipFill>
          <a:blip r:embed="rId2"/>
          <a:stretch>
            <a:fillRect/>
          </a:stretch>
        </p:blipFill>
        <p:spPr>
          <a:xfrm>
            <a:off x="1374401" y="1038616"/>
            <a:ext cx="9386830" cy="4296427"/>
          </a:xfrm>
        </p:spPr>
      </p:pic>
      <p:sp>
        <p:nvSpPr>
          <p:cNvPr id="5" name="TextBox 4">
            <a:extLst>
              <a:ext uri="{FF2B5EF4-FFF2-40B4-BE49-F238E27FC236}">
                <a16:creationId xmlns:a16="http://schemas.microsoft.com/office/drawing/2014/main" id="{BD7FF0AA-DCFC-E032-0856-F1059A321A02}"/>
              </a:ext>
            </a:extLst>
          </p:cNvPr>
          <p:cNvSpPr txBox="1"/>
          <p:nvPr/>
        </p:nvSpPr>
        <p:spPr>
          <a:xfrm>
            <a:off x="1372098" y="5777552"/>
            <a:ext cx="939243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You can validate the image name with GIT HUB action logs also as mentioned in the next ss.</a:t>
            </a:r>
          </a:p>
        </p:txBody>
      </p:sp>
    </p:spTree>
    <p:extLst>
      <p:ext uri="{BB962C8B-B14F-4D97-AF65-F5344CB8AC3E}">
        <p14:creationId xmlns:p14="http://schemas.microsoft.com/office/powerpoint/2010/main" val="226074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EB4DACB-8FDD-D63C-D9BB-2D11063909B0}"/>
              </a:ext>
            </a:extLst>
          </p:cNvPr>
          <p:cNvPicPr>
            <a:picLocks noGrp="1" noChangeAspect="1"/>
          </p:cNvPicPr>
          <p:nvPr>
            <p:ph idx="1"/>
          </p:nvPr>
        </p:nvPicPr>
        <p:blipFill>
          <a:blip r:embed="rId2"/>
          <a:stretch>
            <a:fillRect/>
          </a:stretch>
        </p:blipFill>
        <p:spPr>
          <a:xfrm>
            <a:off x="850586" y="751561"/>
            <a:ext cx="11222556" cy="4453002"/>
          </a:xfrm>
        </p:spPr>
      </p:pic>
    </p:spTree>
    <p:extLst>
      <p:ext uri="{BB962C8B-B14F-4D97-AF65-F5344CB8AC3E}">
        <p14:creationId xmlns:p14="http://schemas.microsoft.com/office/powerpoint/2010/main" val="3442744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ECD17-3794-EE25-7EA8-27B42016EC2A}"/>
              </a:ext>
            </a:extLst>
          </p:cNvPr>
          <p:cNvSpPr>
            <a:spLocks noGrp="1"/>
          </p:cNvSpPr>
          <p:nvPr>
            <p:ph type="title"/>
          </p:nvPr>
        </p:nvSpPr>
        <p:spPr/>
        <p:txBody>
          <a:bodyPr/>
          <a:lstStyle/>
          <a:p>
            <a:r>
              <a:rPr lang="en-US" dirty="0"/>
              <a:t>That's it?</a:t>
            </a:r>
          </a:p>
        </p:txBody>
      </p:sp>
      <p:sp>
        <p:nvSpPr>
          <p:cNvPr id="3" name="Content Placeholder 2">
            <a:extLst>
              <a:ext uri="{FF2B5EF4-FFF2-40B4-BE49-F238E27FC236}">
                <a16:creationId xmlns:a16="http://schemas.microsoft.com/office/drawing/2014/main" id="{49C1C495-CDAE-1F17-D119-19B8C178A8FC}"/>
              </a:ext>
            </a:extLst>
          </p:cNvPr>
          <p:cNvSpPr>
            <a:spLocks noGrp="1"/>
          </p:cNvSpPr>
          <p:nvPr>
            <p:ph idx="1"/>
          </p:nvPr>
        </p:nvSpPr>
        <p:spPr>
          <a:xfrm>
            <a:off x="1554271" y="2332973"/>
            <a:ext cx="9418529" cy="3022948"/>
          </a:xfrm>
        </p:spPr>
        <p:txBody>
          <a:bodyPr vert="horz" lIns="91440" tIns="45720" rIns="91440" bIns="45720" rtlCol="0" anchor="t">
            <a:normAutofit/>
          </a:bodyPr>
          <a:lstStyle/>
          <a:p>
            <a:pPr marL="0" indent="0">
              <a:buNone/>
            </a:pPr>
            <a:r>
              <a:rPr lang="en-US"/>
              <a:t>Yes, it's simple right?</a:t>
            </a:r>
            <a:br>
              <a:rPr lang="en-US" dirty="0"/>
            </a:br>
            <a:br>
              <a:rPr lang="en-US" dirty="0"/>
            </a:br>
            <a:r>
              <a:rPr lang="en-US"/>
              <a:t>we are able to complete the basic CI/CD set up for few of the git hub events </a:t>
            </a:r>
            <a:r>
              <a:rPr lang="en-US" dirty="0"/>
              <a:t>Using GITHUB action. </a:t>
            </a:r>
            <a:endParaRPr lang="en-US"/>
          </a:p>
        </p:txBody>
      </p:sp>
    </p:spTree>
    <p:extLst>
      <p:ext uri="{BB962C8B-B14F-4D97-AF65-F5344CB8AC3E}">
        <p14:creationId xmlns:p14="http://schemas.microsoft.com/office/powerpoint/2010/main" val="24509726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28 Appreciation, Gratitude and Thank ...">
            <a:extLst>
              <a:ext uri="{FF2B5EF4-FFF2-40B4-BE49-F238E27FC236}">
                <a16:creationId xmlns:a16="http://schemas.microsoft.com/office/drawing/2014/main" id="{2FE712E5-8541-6B5B-2411-0530F5255F3C}"/>
              </a:ext>
            </a:extLst>
          </p:cNvPr>
          <p:cNvPicPr>
            <a:picLocks noChangeAspect="1"/>
          </p:cNvPicPr>
          <p:nvPr/>
        </p:nvPicPr>
        <p:blipFill>
          <a:blip r:embed="rId2"/>
          <a:stretch>
            <a:fillRect/>
          </a:stretch>
        </p:blipFill>
        <p:spPr>
          <a:xfrm>
            <a:off x="1479378" y="263308"/>
            <a:ext cx="10386685" cy="6331385"/>
          </a:xfrm>
          <a:prstGeom prst="rect">
            <a:avLst/>
          </a:prstGeom>
        </p:spPr>
      </p:pic>
    </p:spTree>
    <p:extLst>
      <p:ext uri="{BB962C8B-B14F-4D97-AF65-F5344CB8AC3E}">
        <p14:creationId xmlns:p14="http://schemas.microsoft.com/office/powerpoint/2010/main" val="4210933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DE517-C578-058A-08C4-EFAA8807133D}"/>
              </a:ext>
            </a:extLst>
          </p:cNvPr>
          <p:cNvSpPr>
            <a:spLocks noGrp="1"/>
          </p:cNvSpPr>
          <p:nvPr>
            <p:ph type="title"/>
          </p:nvPr>
        </p:nvSpPr>
        <p:spPr>
          <a:xfrm>
            <a:off x="776615" y="189978"/>
            <a:ext cx="3964487" cy="3970227"/>
          </a:xfrm>
        </p:spPr>
        <p:txBody>
          <a:bodyPr>
            <a:normAutofit/>
          </a:bodyPr>
          <a:lstStyle/>
          <a:p>
            <a:r>
              <a:rPr lang="en-US" sz="2000" b="1" dirty="0"/>
              <a:t>Example of one common workflow : </a:t>
            </a:r>
            <a:br>
              <a:rPr lang="en-US" sz="2000" dirty="0"/>
            </a:br>
            <a:br>
              <a:rPr lang="en-US" sz="2000" dirty="0"/>
            </a:br>
            <a:r>
              <a:rPr lang="en-US" sz="2000" dirty="0">
                <a:solidFill>
                  <a:srgbClr val="0070C0"/>
                </a:solidFill>
              </a:rPr>
              <a:t>Public repo</a:t>
            </a:r>
            <a:r>
              <a:rPr lang="en-US" sz="2000" dirty="0"/>
              <a:t> —&gt; </a:t>
            </a:r>
            <a:r>
              <a:rPr lang="en-US" sz="2000" dirty="0">
                <a:solidFill>
                  <a:schemeClr val="accent4">
                    <a:lumMod val="76000"/>
                  </a:schemeClr>
                </a:solidFill>
              </a:rPr>
              <a:t>Contributor added some code in last release</a:t>
            </a:r>
            <a:r>
              <a:rPr lang="en-US" sz="2000" dirty="0"/>
              <a:t> —&gt;  </a:t>
            </a:r>
            <a:r>
              <a:rPr lang="en-US" sz="2000" dirty="0">
                <a:solidFill>
                  <a:srgbClr val="FF0000"/>
                </a:solidFill>
              </a:rPr>
              <a:t>found minor big</a:t>
            </a:r>
            <a:r>
              <a:rPr lang="en-US" sz="2000" dirty="0"/>
              <a:t> —&gt; </a:t>
            </a:r>
            <a:r>
              <a:rPr lang="en-US" sz="2000" dirty="0">
                <a:solidFill>
                  <a:srgbClr val="FFC000"/>
                </a:solidFill>
              </a:rPr>
              <a:t>Try to reproduce and assign it to one of the contributor </a:t>
            </a:r>
            <a:r>
              <a:rPr lang="en-US" sz="2000" dirty="0"/>
              <a:t>—&gt; </a:t>
            </a:r>
            <a:r>
              <a:rPr lang="en-US" sz="2000" dirty="0">
                <a:solidFill>
                  <a:srgbClr val="0070C0"/>
                </a:solidFill>
              </a:rPr>
              <a:t>review Raised MR against fix</a:t>
            </a:r>
            <a:r>
              <a:rPr lang="en-US" sz="2000" dirty="0"/>
              <a:t> —&gt; </a:t>
            </a:r>
            <a:r>
              <a:rPr lang="en-US" sz="2000" dirty="0">
                <a:solidFill>
                  <a:schemeClr val="accent2">
                    <a:lumMod val="76000"/>
                  </a:schemeClr>
                </a:solidFill>
              </a:rPr>
              <a:t>if not reproducible merge with master </a:t>
            </a:r>
            <a:r>
              <a:rPr lang="en-US" sz="2000" dirty="0"/>
              <a:t>—&gt; </a:t>
            </a:r>
            <a:r>
              <a:rPr lang="en-US" sz="2000" dirty="0">
                <a:solidFill>
                  <a:srgbClr val="00B050"/>
                </a:solidFill>
              </a:rPr>
              <a:t>Prepare the release notes and update the new release version.</a:t>
            </a:r>
            <a:endParaRPr lang="en-US" sz="2000">
              <a:solidFill>
                <a:srgbClr val="00B050"/>
              </a:solidFill>
            </a:endParaRPr>
          </a:p>
          <a:p>
            <a:endParaRPr lang="en-US" dirty="0"/>
          </a:p>
        </p:txBody>
      </p:sp>
      <p:pic>
        <p:nvPicPr>
          <p:cNvPr id="4" name="Content Placeholder 3">
            <a:extLst>
              <a:ext uri="{FF2B5EF4-FFF2-40B4-BE49-F238E27FC236}">
                <a16:creationId xmlns:a16="http://schemas.microsoft.com/office/drawing/2014/main" id="{8283DF5D-B8D7-4421-724E-D67FB864A695}"/>
              </a:ext>
            </a:extLst>
          </p:cNvPr>
          <p:cNvPicPr>
            <a:picLocks noGrp="1" noChangeAspect="1"/>
          </p:cNvPicPr>
          <p:nvPr>
            <p:ph idx="1"/>
          </p:nvPr>
        </p:nvPicPr>
        <p:blipFill>
          <a:blip r:embed="rId2"/>
          <a:stretch>
            <a:fillRect/>
          </a:stretch>
        </p:blipFill>
        <p:spPr>
          <a:xfrm>
            <a:off x="4878309" y="177453"/>
            <a:ext cx="7159782" cy="3983275"/>
          </a:xfrm>
        </p:spPr>
      </p:pic>
      <p:sp>
        <p:nvSpPr>
          <p:cNvPr id="5" name="TextBox 4">
            <a:extLst>
              <a:ext uri="{FF2B5EF4-FFF2-40B4-BE49-F238E27FC236}">
                <a16:creationId xmlns:a16="http://schemas.microsoft.com/office/drawing/2014/main" id="{BB45192E-6482-1690-3882-6C695C7878BD}"/>
              </a:ext>
            </a:extLst>
          </p:cNvPr>
          <p:cNvSpPr txBox="1"/>
          <p:nvPr/>
        </p:nvSpPr>
        <p:spPr>
          <a:xfrm>
            <a:off x="779762" y="4725581"/>
            <a:ext cx="11255678"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accent6">
                    <a:lumMod val="76000"/>
                  </a:schemeClr>
                </a:solidFill>
                <a:latin typeface="Helvetica Neue"/>
                <a:ea typeface="Helvetica Neue"/>
                <a:cs typeface="Helvetica Neue"/>
              </a:rPr>
              <a:t>To Track all these activity manually it would be tedious task and also tough to maintain so we can maintain this using GitHub Actions.</a:t>
            </a:r>
            <a:br>
              <a:rPr lang="en-US" dirty="0">
                <a:latin typeface="Helvetica Neue"/>
                <a:ea typeface="Helvetica Neue"/>
                <a:cs typeface="Helvetica Neue"/>
              </a:rPr>
            </a:br>
            <a:endParaRPr lang="en-US" dirty="0">
              <a:latin typeface="Helvetica Neue"/>
              <a:ea typeface="Helvetica Neue"/>
              <a:cs typeface="Helvetica Neue"/>
            </a:endParaRPr>
          </a:p>
          <a:p>
            <a:r>
              <a:rPr lang="en-US" dirty="0">
                <a:solidFill>
                  <a:schemeClr val="accent6">
                    <a:lumMod val="76000"/>
                  </a:schemeClr>
                </a:solidFill>
                <a:latin typeface="Helvetica Neue"/>
                <a:ea typeface="Helvetica Neue"/>
                <a:cs typeface="Helvetica Neue"/>
              </a:rPr>
              <a:t>If something happens in the repo that we can consider as event and create automatic actions against those event that is nothing but known as GitHub Actions.</a:t>
            </a:r>
            <a:endParaRPr lang="en-US" dirty="0">
              <a:solidFill>
                <a:schemeClr val="accent6">
                  <a:lumMod val="76000"/>
                </a:schemeClr>
              </a:solidFill>
            </a:endParaRPr>
          </a:p>
        </p:txBody>
      </p:sp>
      <p:pic>
        <p:nvPicPr>
          <p:cNvPr id="7" name="Picture 6">
            <a:extLst>
              <a:ext uri="{FF2B5EF4-FFF2-40B4-BE49-F238E27FC236}">
                <a16:creationId xmlns:a16="http://schemas.microsoft.com/office/drawing/2014/main" id="{DB778359-B139-BECA-7A0F-89664F2C5994}"/>
              </a:ext>
            </a:extLst>
          </p:cNvPr>
          <p:cNvPicPr>
            <a:picLocks noChangeAspect="1"/>
          </p:cNvPicPr>
          <p:nvPr/>
        </p:nvPicPr>
        <p:blipFill>
          <a:blip r:embed="rId3"/>
          <a:stretch>
            <a:fillRect/>
          </a:stretch>
        </p:blipFill>
        <p:spPr>
          <a:xfrm>
            <a:off x="1217569" y="3720555"/>
            <a:ext cx="2804916" cy="653832"/>
          </a:xfrm>
          <a:prstGeom prst="rect">
            <a:avLst/>
          </a:prstGeom>
        </p:spPr>
      </p:pic>
    </p:spTree>
    <p:extLst>
      <p:ext uri="{BB962C8B-B14F-4D97-AF65-F5344CB8AC3E}">
        <p14:creationId xmlns:p14="http://schemas.microsoft.com/office/powerpoint/2010/main" val="13171159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AF07-BDDA-A34F-4C7F-EAF532478C06}"/>
              </a:ext>
            </a:extLst>
          </p:cNvPr>
          <p:cNvSpPr>
            <a:spLocks noGrp="1"/>
          </p:cNvSpPr>
          <p:nvPr>
            <p:ph type="title"/>
          </p:nvPr>
        </p:nvSpPr>
        <p:spPr/>
        <p:txBody>
          <a:bodyPr/>
          <a:lstStyle/>
          <a:p>
            <a:r>
              <a:rPr lang="en-US" dirty="0"/>
              <a:t>Note</a:t>
            </a:r>
          </a:p>
        </p:txBody>
      </p:sp>
      <p:sp>
        <p:nvSpPr>
          <p:cNvPr id="3" name="Content Placeholder 2">
            <a:extLst>
              <a:ext uri="{FF2B5EF4-FFF2-40B4-BE49-F238E27FC236}">
                <a16:creationId xmlns:a16="http://schemas.microsoft.com/office/drawing/2014/main" id="{C6D3C8FD-3917-A11B-5DBC-EB5C3C8A2B5A}"/>
              </a:ext>
            </a:extLst>
          </p:cNvPr>
          <p:cNvSpPr>
            <a:spLocks noGrp="1"/>
          </p:cNvSpPr>
          <p:nvPr>
            <p:ph idx="1"/>
          </p:nvPr>
        </p:nvSpPr>
        <p:spPr>
          <a:xfrm>
            <a:off x="1371600" y="1529220"/>
            <a:ext cx="9601200" cy="4338180"/>
          </a:xfrm>
        </p:spPr>
        <p:txBody>
          <a:bodyPr vert="horz" lIns="91440" tIns="45720" rIns="91440" bIns="45720" rtlCol="0" anchor="t">
            <a:normAutofit/>
          </a:bodyPr>
          <a:lstStyle/>
          <a:p>
            <a:pPr marL="342900" indent="-342900">
              <a:buFont typeface="Wingdings" panose="020B0503020102020204" pitchFamily="34" charset="0"/>
              <a:buChar char="v"/>
            </a:pPr>
            <a:r>
              <a:rPr lang="en-US" dirty="0">
                <a:ea typeface="+mn-lt"/>
                <a:cs typeface="+mn-lt"/>
              </a:rPr>
              <a:t>GITHUB Action act against GIT Events, Events might be anything like </a:t>
            </a:r>
            <a:br>
              <a:rPr lang="en-US" dirty="0">
                <a:ea typeface="+mn-lt"/>
                <a:cs typeface="+mn-lt"/>
              </a:rPr>
            </a:br>
            <a:r>
              <a:rPr lang="en-US" dirty="0">
                <a:ea typeface="+mn-lt"/>
                <a:cs typeface="+mn-lt"/>
              </a:rPr>
              <a:t> Merge request</a:t>
            </a:r>
            <a:br>
              <a:rPr lang="en-US" dirty="0">
                <a:ea typeface="+mn-lt"/>
                <a:cs typeface="+mn-lt"/>
              </a:rPr>
            </a:br>
            <a:r>
              <a:rPr lang="en-US" dirty="0">
                <a:ea typeface="+mn-lt"/>
                <a:cs typeface="+mn-lt"/>
              </a:rPr>
              <a:t> Create MR, </a:t>
            </a:r>
            <a:br>
              <a:rPr lang="en-US" dirty="0">
                <a:ea typeface="+mn-lt"/>
                <a:cs typeface="+mn-lt"/>
              </a:rPr>
            </a:br>
            <a:r>
              <a:rPr lang="en-US" dirty="0">
                <a:ea typeface="+mn-lt"/>
                <a:cs typeface="+mn-lt"/>
              </a:rPr>
              <a:t> Raised Issue or any short of activity</a:t>
            </a:r>
            <a:endParaRPr lang="en-US"/>
          </a:p>
          <a:p>
            <a:pPr marL="342900" indent="-342900">
              <a:buFont typeface="Wingdings" panose="020B0503020102020204" pitchFamily="34" charset="0"/>
              <a:buChar char="v"/>
            </a:pPr>
            <a:r>
              <a:rPr lang="en-US" dirty="0">
                <a:ea typeface="+mn-lt"/>
                <a:cs typeface="+mn-lt"/>
              </a:rPr>
              <a:t>Now what possible actions we might have against above events?</a:t>
            </a:r>
            <a:br>
              <a:rPr lang="en-US" dirty="0">
                <a:ea typeface="+mn-lt"/>
                <a:cs typeface="+mn-lt"/>
              </a:rPr>
            </a:br>
            <a:br>
              <a:rPr lang="en-US" dirty="0">
                <a:ea typeface="+mn-lt"/>
                <a:cs typeface="+mn-lt"/>
              </a:rPr>
            </a:br>
            <a:r>
              <a:rPr lang="en-US" dirty="0">
                <a:ea typeface="+mn-lt"/>
                <a:cs typeface="+mn-lt"/>
              </a:rPr>
              <a:t>   1. we can sort the issues based on priority or date</a:t>
            </a:r>
            <a:br>
              <a:rPr lang="en-US" dirty="0">
                <a:ea typeface="+mn-lt"/>
                <a:cs typeface="+mn-lt"/>
              </a:rPr>
            </a:br>
            <a:r>
              <a:rPr lang="en-US" dirty="0">
                <a:ea typeface="+mn-lt"/>
                <a:cs typeface="+mn-lt"/>
              </a:rPr>
              <a:t>   2. We can put labels on the tickets</a:t>
            </a:r>
            <a:br>
              <a:rPr lang="en-US" dirty="0">
                <a:ea typeface="+mn-lt"/>
                <a:cs typeface="+mn-lt"/>
              </a:rPr>
            </a:br>
            <a:r>
              <a:rPr lang="en-US" dirty="0">
                <a:ea typeface="+mn-lt"/>
                <a:cs typeface="+mn-lt"/>
              </a:rPr>
              <a:t>   3. We can assign some of the unassigned tickets to the dev.</a:t>
            </a:r>
            <a:br>
              <a:rPr lang="en-US" dirty="0">
                <a:ea typeface="+mn-lt"/>
                <a:cs typeface="+mn-lt"/>
              </a:rPr>
            </a:br>
            <a:r>
              <a:rPr lang="en-US" dirty="0">
                <a:ea typeface="+mn-lt"/>
                <a:cs typeface="+mn-lt"/>
              </a:rPr>
              <a:t>   4. We can try to reproduce the issue once it logged or after fixes </a:t>
            </a:r>
          </a:p>
          <a:p>
            <a:pPr marL="342900" indent="-342900">
              <a:buFont typeface="Wingdings" panose="020B0503020102020204" pitchFamily="34" charset="0"/>
              <a:buChar char="v"/>
            </a:pPr>
            <a:r>
              <a:rPr lang="en-US" dirty="0">
                <a:ea typeface="+mn-lt"/>
                <a:cs typeface="+mn-lt"/>
              </a:rPr>
              <a:t>All these actions instead of performing manually we can do automatically with the  help if GitHub Actions[ ss attached in next slide]</a:t>
            </a:r>
            <a:br>
              <a:rPr lang="en-US" dirty="0">
                <a:ea typeface="+mn-lt"/>
                <a:cs typeface="+mn-lt"/>
              </a:rPr>
            </a:br>
            <a:r>
              <a:rPr lang="en-US" dirty="0"/>
              <a:t> </a:t>
            </a:r>
          </a:p>
        </p:txBody>
      </p:sp>
    </p:spTree>
    <p:extLst>
      <p:ext uri="{BB962C8B-B14F-4D97-AF65-F5344CB8AC3E}">
        <p14:creationId xmlns:p14="http://schemas.microsoft.com/office/powerpoint/2010/main" val="182230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5"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17" name="Rectangle 16">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CBE2B36-6FA9-F96D-2130-3F2D155014AD}"/>
              </a:ext>
            </a:extLst>
          </p:cNvPr>
          <p:cNvPicPr>
            <a:picLocks noGrp="1" noChangeAspect="1"/>
          </p:cNvPicPr>
          <p:nvPr>
            <p:ph idx="1"/>
          </p:nvPr>
        </p:nvPicPr>
        <p:blipFill>
          <a:blip r:embed="rId2"/>
          <a:stretch>
            <a:fillRect/>
          </a:stretch>
        </p:blipFill>
        <p:spPr>
          <a:xfrm>
            <a:off x="1659060" y="966330"/>
            <a:ext cx="8892507" cy="4890028"/>
          </a:xfrm>
          <a:prstGeom prst="rect">
            <a:avLst/>
          </a:prstGeom>
        </p:spPr>
      </p:pic>
      <p:pic>
        <p:nvPicPr>
          <p:cNvPr id="6" name="Picture 5">
            <a:extLst>
              <a:ext uri="{FF2B5EF4-FFF2-40B4-BE49-F238E27FC236}">
                <a16:creationId xmlns:a16="http://schemas.microsoft.com/office/drawing/2014/main" id="{C3FFA090-FEB7-5FD9-0D37-962876229164}"/>
              </a:ext>
            </a:extLst>
          </p:cNvPr>
          <p:cNvPicPr>
            <a:picLocks noChangeAspect="1"/>
          </p:cNvPicPr>
          <p:nvPr/>
        </p:nvPicPr>
        <p:blipFill>
          <a:blip r:embed="rId3"/>
          <a:stretch>
            <a:fillRect/>
          </a:stretch>
        </p:blipFill>
        <p:spPr>
          <a:xfrm rot="16200000">
            <a:off x="-35033" y="2029542"/>
            <a:ext cx="2752725" cy="638175"/>
          </a:xfrm>
          <a:prstGeom prst="rect">
            <a:avLst/>
          </a:prstGeom>
        </p:spPr>
      </p:pic>
      <p:pic>
        <p:nvPicPr>
          <p:cNvPr id="7" name="Picture 6">
            <a:extLst>
              <a:ext uri="{FF2B5EF4-FFF2-40B4-BE49-F238E27FC236}">
                <a16:creationId xmlns:a16="http://schemas.microsoft.com/office/drawing/2014/main" id="{E1D4DA23-A42C-F81C-710F-2913F8AF9539}"/>
              </a:ext>
            </a:extLst>
          </p:cNvPr>
          <p:cNvPicPr>
            <a:picLocks noChangeAspect="1"/>
          </p:cNvPicPr>
          <p:nvPr/>
        </p:nvPicPr>
        <p:blipFill>
          <a:blip r:embed="rId3"/>
          <a:stretch>
            <a:fillRect/>
          </a:stretch>
        </p:blipFill>
        <p:spPr>
          <a:xfrm rot="16200000">
            <a:off x="9495185" y="4158966"/>
            <a:ext cx="2752725" cy="638175"/>
          </a:xfrm>
          <a:prstGeom prst="rect">
            <a:avLst/>
          </a:prstGeom>
        </p:spPr>
      </p:pic>
    </p:spTree>
    <p:extLst>
      <p:ext uri="{BB962C8B-B14F-4D97-AF65-F5344CB8AC3E}">
        <p14:creationId xmlns:p14="http://schemas.microsoft.com/office/powerpoint/2010/main" val="1759391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5BD9FF-EBEC-B9C3-F8AA-B3A8B480FA1F}"/>
              </a:ext>
            </a:extLst>
          </p:cNvPr>
          <p:cNvPicPr>
            <a:picLocks noChangeAspect="1"/>
          </p:cNvPicPr>
          <p:nvPr/>
        </p:nvPicPr>
        <p:blipFill>
          <a:blip r:embed="rId2"/>
          <a:srcRect r="5359"/>
          <a:stretch/>
        </p:blipFill>
        <p:spPr>
          <a:xfrm>
            <a:off x="829847" y="120051"/>
            <a:ext cx="11197009" cy="6299538"/>
          </a:xfrm>
          <a:prstGeom prst="rect">
            <a:avLst/>
          </a:prstGeom>
        </p:spPr>
      </p:pic>
      <p:sp>
        <p:nvSpPr>
          <p:cNvPr id="9" name="Rectangle 8">
            <a:extLst>
              <a:ext uri="{FF2B5EF4-FFF2-40B4-BE49-F238E27FC236}">
                <a16:creationId xmlns:a16="http://schemas.microsoft.com/office/drawing/2014/main" id="{2078F889-8780-48D5-8B9E-DF8B13063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4CABA2-22A0-44B2-BD92-28FF73FCE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90217BF-2028-3B47-7B17-E649DF7981C4}"/>
              </a:ext>
            </a:extLst>
          </p:cNvPr>
          <p:cNvSpPr>
            <a:spLocks noGrp="1"/>
          </p:cNvSpPr>
          <p:nvPr>
            <p:ph idx="1"/>
          </p:nvPr>
        </p:nvSpPr>
        <p:spPr>
          <a:xfrm>
            <a:off x="1867421" y="2479110"/>
            <a:ext cx="9778652" cy="1316277"/>
          </a:xfrm>
        </p:spPr>
        <p:txBody>
          <a:bodyPr vert="horz" lIns="91440" tIns="45720" rIns="91440" bIns="45720" rtlCol="0" anchor="t">
            <a:normAutofit fontScale="92500" lnSpcReduction="10000"/>
          </a:bodyPr>
          <a:lstStyle/>
          <a:p>
            <a:pPr marL="0" indent="0">
              <a:buNone/>
            </a:pPr>
            <a:r>
              <a:rPr lang="en-US" dirty="0">
                <a:solidFill>
                  <a:schemeClr val="bg2"/>
                </a:solidFill>
              </a:rPr>
              <a:t>I hope now you guys got some understanding of GIT HUB actions so let's explore the syntax and process for one of the GIT HUB Actions named --&gt; CI/CD </a:t>
            </a:r>
            <a:br>
              <a:rPr lang="en-US" dirty="0"/>
            </a:br>
            <a:br>
              <a:rPr lang="en-US" dirty="0"/>
            </a:br>
            <a:br>
              <a:rPr lang="en-US" dirty="0"/>
            </a:br>
            <a:endParaRPr lang="en-US">
              <a:solidFill>
                <a:schemeClr val="bg2"/>
              </a:solidFill>
            </a:endParaRPr>
          </a:p>
        </p:txBody>
      </p:sp>
    </p:spTree>
    <p:extLst>
      <p:ext uri="{BB962C8B-B14F-4D97-AF65-F5344CB8AC3E}">
        <p14:creationId xmlns:p14="http://schemas.microsoft.com/office/powerpoint/2010/main" val="4226751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5714B-0215-BCCE-0981-97E635C19122}"/>
              </a:ext>
            </a:extLst>
          </p:cNvPr>
          <p:cNvSpPr>
            <a:spLocks noGrp="1"/>
          </p:cNvSpPr>
          <p:nvPr>
            <p:ph type="title"/>
          </p:nvPr>
        </p:nvSpPr>
        <p:spPr>
          <a:xfrm>
            <a:off x="1371600" y="685800"/>
            <a:ext cx="9601200" cy="2905515"/>
          </a:xfrm>
        </p:spPr>
        <p:txBody>
          <a:bodyPr vert="horz" lIns="91440" tIns="45720" rIns="91440" bIns="45720" rtlCol="0" anchor="t">
            <a:noAutofit/>
          </a:bodyPr>
          <a:lstStyle/>
          <a:p>
            <a:r>
              <a:rPr lang="en-US" sz="2400" b="1" dirty="0"/>
              <a:t>CI/CD:</a:t>
            </a:r>
            <a:r>
              <a:rPr lang="en-US" sz="2400" dirty="0"/>
              <a:t> </a:t>
            </a:r>
            <a:br>
              <a:rPr lang="en-US" sz="2400" dirty="0">
                <a:solidFill>
                  <a:srgbClr val="191B0E"/>
                </a:solidFill>
                <a:ea typeface="+mj-lt"/>
                <a:cs typeface="+mj-lt"/>
              </a:rPr>
            </a:br>
            <a:br>
              <a:rPr lang="en-US" sz="2400" dirty="0">
                <a:ea typeface="+mj-lt"/>
                <a:cs typeface="+mj-lt"/>
              </a:rPr>
            </a:br>
            <a:r>
              <a:rPr lang="en-US" sz="2400" dirty="0">
                <a:solidFill>
                  <a:srgbClr val="0070C0"/>
                </a:solidFill>
                <a:ea typeface="+mj-lt"/>
                <a:cs typeface="+mj-lt"/>
              </a:rPr>
              <a:t>It stands for Continuous Integration and Continuous Deployment. </a:t>
            </a:r>
            <a:endParaRPr lang="en-US" dirty="0">
              <a:solidFill>
                <a:srgbClr val="0070C0"/>
              </a:solidFill>
              <a:ea typeface="+mj-lt"/>
              <a:cs typeface="+mj-lt"/>
            </a:endParaRPr>
          </a:p>
          <a:p>
            <a:r>
              <a:rPr lang="en-US" sz="2400" dirty="0">
                <a:solidFill>
                  <a:srgbClr val="0070C0"/>
                </a:solidFill>
                <a:ea typeface="+mj-lt"/>
                <a:cs typeface="+mj-lt"/>
              </a:rPr>
              <a:t>The most common stages of CI/CD are mentioned in the diagram. </a:t>
            </a:r>
            <a:endParaRPr lang="en-US" dirty="0">
              <a:solidFill>
                <a:srgbClr val="0070C0"/>
              </a:solidFill>
              <a:ea typeface="+mj-lt"/>
              <a:cs typeface="+mj-lt"/>
            </a:endParaRPr>
          </a:p>
          <a:p>
            <a:r>
              <a:rPr lang="en-US" sz="2400" dirty="0">
                <a:solidFill>
                  <a:srgbClr val="0070C0"/>
                </a:solidFill>
                <a:ea typeface="+mj-lt"/>
                <a:cs typeface="+mj-lt"/>
              </a:rPr>
              <a:t>as soon as any commit happens in the code base unit test case execution gets started. post that will create a build and push that to repo, known as continuous delivery. Finally we pick that build and deploy to the server that is known as Continuous Deployment.</a:t>
            </a:r>
            <a:r>
              <a:rPr lang="en-US" sz="2400" dirty="0">
                <a:ea typeface="+mj-lt"/>
                <a:cs typeface="+mj-lt"/>
              </a:rPr>
              <a:t> </a:t>
            </a:r>
            <a:endParaRPr lang="en-US" dirty="0">
              <a:ea typeface="+mj-lt"/>
              <a:cs typeface="+mj-lt"/>
            </a:endParaRPr>
          </a:p>
          <a:p>
            <a:endParaRPr lang="en-US" sz="2400" dirty="0"/>
          </a:p>
        </p:txBody>
      </p:sp>
      <p:pic>
        <p:nvPicPr>
          <p:cNvPr id="4" name="Content Placeholder 3">
            <a:extLst>
              <a:ext uri="{FF2B5EF4-FFF2-40B4-BE49-F238E27FC236}">
                <a16:creationId xmlns:a16="http://schemas.microsoft.com/office/drawing/2014/main" id="{EDA1C18D-1995-DBD2-91AD-2BEA779EEF21}"/>
              </a:ext>
            </a:extLst>
          </p:cNvPr>
          <p:cNvPicPr>
            <a:picLocks noGrp="1" noChangeAspect="1"/>
          </p:cNvPicPr>
          <p:nvPr>
            <p:ph idx="1"/>
          </p:nvPr>
        </p:nvPicPr>
        <p:blipFill>
          <a:blip r:embed="rId2"/>
          <a:stretch>
            <a:fillRect/>
          </a:stretch>
        </p:blipFill>
        <p:spPr>
          <a:xfrm>
            <a:off x="1371600" y="3690150"/>
            <a:ext cx="9601200" cy="1963071"/>
          </a:xfrm>
        </p:spPr>
      </p:pic>
    </p:spTree>
    <p:extLst>
      <p:ext uri="{BB962C8B-B14F-4D97-AF65-F5344CB8AC3E}">
        <p14:creationId xmlns:p14="http://schemas.microsoft.com/office/powerpoint/2010/main" val="3698468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7BA0-E3DC-41D7-3E62-55C0B529A7BA}"/>
              </a:ext>
            </a:extLst>
          </p:cNvPr>
          <p:cNvSpPr>
            <a:spLocks noGrp="1"/>
          </p:cNvSpPr>
          <p:nvPr>
            <p:ph type="title"/>
          </p:nvPr>
        </p:nvSpPr>
        <p:spPr>
          <a:xfrm>
            <a:off x="1371600" y="685800"/>
            <a:ext cx="9601200" cy="1371079"/>
          </a:xfrm>
        </p:spPr>
        <p:txBody>
          <a:bodyPr>
            <a:normAutofit fontScale="90000"/>
          </a:bodyPr>
          <a:lstStyle/>
          <a:p>
            <a:r>
              <a:rPr lang="en-US" sz="2400" b="1" u="sng" dirty="0"/>
              <a:t>Note:</a:t>
            </a:r>
            <a:r>
              <a:rPr lang="en-US" dirty="0"/>
              <a:t> </a:t>
            </a:r>
            <a:br>
              <a:rPr lang="en-US" dirty="0"/>
            </a:br>
            <a:r>
              <a:rPr lang="en-US" sz="2000" dirty="0">
                <a:ea typeface="+mj-lt"/>
                <a:cs typeface="+mj-lt"/>
              </a:rPr>
              <a:t>There are multiple tools we need to integrate for each phase of CI/CD to complete work flow and instead of installing all those manually GITHUB actions provide facility to manage all these automatically that is the biggest advantage of the git hub actions. </a:t>
            </a:r>
          </a:p>
          <a:p>
            <a:endParaRPr lang="en-US" sz="2000" dirty="0"/>
          </a:p>
        </p:txBody>
      </p:sp>
      <p:pic>
        <p:nvPicPr>
          <p:cNvPr id="4" name="Content Placeholder 3">
            <a:extLst>
              <a:ext uri="{FF2B5EF4-FFF2-40B4-BE49-F238E27FC236}">
                <a16:creationId xmlns:a16="http://schemas.microsoft.com/office/drawing/2014/main" id="{3B501CF1-D316-ED89-33AD-644746B3D1F2}"/>
              </a:ext>
            </a:extLst>
          </p:cNvPr>
          <p:cNvPicPr>
            <a:picLocks noGrp="1" noChangeAspect="1"/>
          </p:cNvPicPr>
          <p:nvPr>
            <p:ph idx="1"/>
          </p:nvPr>
        </p:nvPicPr>
        <p:blipFill>
          <a:blip r:embed="rId2"/>
          <a:stretch>
            <a:fillRect/>
          </a:stretch>
        </p:blipFill>
        <p:spPr>
          <a:xfrm>
            <a:off x="1370788" y="2265123"/>
            <a:ext cx="9613263" cy="4317304"/>
          </a:xfrm>
        </p:spPr>
      </p:pic>
    </p:spTree>
    <p:extLst>
      <p:ext uri="{BB962C8B-B14F-4D97-AF65-F5344CB8AC3E}">
        <p14:creationId xmlns:p14="http://schemas.microsoft.com/office/powerpoint/2010/main" val="1234727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394A7-5F67-7165-C2F5-8A1DDE991656}"/>
              </a:ext>
            </a:extLst>
          </p:cNvPr>
          <p:cNvSpPr>
            <a:spLocks noGrp="1"/>
          </p:cNvSpPr>
          <p:nvPr>
            <p:ph type="title"/>
          </p:nvPr>
        </p:nvSpPr>
        <p:spPr>
          <a:xfrm>
            <a:off x="1371600" y="242170"/>
            <a:ext cx="9601200" cy="1381516"/>
          </a:xfrm>
        </p:spPr>
        <p:txBody>
          <a:bodyPr>
            <a:normAutofit fontScale="90000"/>
          </a:bodyPr>
          <a:lstStyle/>
          <a:p>
            <a:r>
              <a:rPr lang="en-US" sz="2800" dirty="0">
                <a:ea typeface="+mj-lt"/>
                <a:cs typeface="+mj-lt"/>
              </a:rPr>
              <a:t>How to choose the git hub actions based on the project requirement?</a:t>
            </a:r>
            <a:endParaRPr lang="en-US" dirty="0">
              <a:ea typeface="+mj-lt"/>
              <a:cs typeface="+mj-lt"/>
            </a:endParaRPr>
          </a:p>
          <a:p>
            <a:br>
              <a:rPr lang="en-US" sz="2800" dirty="0"/>
            </a:br>
            <a:r>
              <a:rPr lang="en-US" sz="2000" dirty="0"/>
              <a:t>1. </a:t>
            </a:r>
            <a:r>
              <a:rPr lang="en-US" sz="2000" dirty="0">
                <a:ea typeface="+mj-lt"/>
                <a:cs typeface="+mj-lt"/>
              </a:rPr>
              <a:t>you have to clone your company project </a:t>
            </a:r>
            <a:br>
              <a:rPr lang="en-US" sz="2000" dirty="0">
                <a:ea typeface="+mj-lt"/>
                <a:cs typeface="+mj-lt"/>
              </a:rPr>
            </a:br>
            <a:r>
              <a:rPr lang="en-US" sz="2000" dirty="0">
                <a:ea typeface="+mj-lt"/>
                <a:cs typeface="+mj-lt"/>
              </a:rPr>
              <a:t>2. Access the git hub repo and go to the actions option shown in ss</a:t>
            </a:r>
            <a:endParaRPr lang="en-US" sz="2000" dirty="0"/>
          </a:p>
          <a:p>
            <a:endParaRPr lang="en-US" sz="2000" dirty="0">
              <a:ea typeface="+mj-lt"/>
              <a:cs typeface="+mj-lt"/>
            </a:endParaRPr>
          </a:p>
          <a:p>
            <a:endParaRPr lang="en-US" sz="2800" dirty="0"/>
          </a:p>
        </p:txBody>
      </p:sp>
      <p:pic>
        <p:nvPicPr>
          <p:cNvPr id="4" name="Content Placeholder 3">
            <a:extLst>
              <a:ext uri="{FF2B5EF4-FFF2-40B4-BE49-F238E27FC236}">
                <a16:creationId xmlns:a16="http://schemas.microsoft.com/office/drawing/2014/main" id="{91152828-F265-769D-BC7A-A952F8F33BCB}"/>
              </a:ext>
            </a:extLst>
          </p:cNvPr>
          <p:cNvPicPr>
            <a:picLocks noGrp="1" noChangeAspect="1"/>
          </p:cNvPicPr>
          <p:nvPr>
            <p:ph idx="1"/>
          </p:nvPr>
        </p:nvPicPr>
        <p:blipFill>
          <a:blip r:embed="rId2"/>
          <a:stretch>
            <a:fillRect/>
          </a:stretch>
        </p:blipFill>
        <p:spPr>
          <a:xfrm>
            <a:off x="1372915" y="1717110"/>
            <a:ext cx="9598570" cy="4593920"/>
          </a:xfrm>
        </p:spPr>
      </p:pic>
    </p:spTree>
    <p:extLst>
      <p:ext uri="{BB962C8B-B14F-4D97-AF65-F5344CB8AC3E}">
        <p14:creationId xmlns:p14="http://schemas.microsoft.com/office/powerpoint/2010/main" val="66925324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TF00001241</Template>
  <TotalTime>0</TotalTime>
  <Words>0</Words>
  <Application>Microsoft Office PowerPoint</Application>
  <PresentationFormat>Widescreen</PresentationFormat>
  <Paragraphs>0</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Crop</vt:lpstr>
      <vt:lpstr>PowerPoint Presentation</vt:lpstr>
      <vt:lpstr>GITHUB Actions?   </vt:lpstr>
      <vt:lpstr>Example of one common workflow :   Public repo —&gt; Contributor added some code in last release —&gt;  found minor big —&gt; Try to reproduce and assign it to one of the contributor —&gt; review Raised MR against fix —&gt; if not reproducible merge with master —&gt; Prepare the release notes and update the new release version. </vt:lpstr>
      <vt:lpstr>Note</vt:lpstr>
      <vt:lpstr>PowerPoint Presentation</vt:lpstr>
      <vt:lpstr>PowerPoint Presentation</vt:lpstr>
      <vt:lpstr>CI/CD:   It stands for Continuous Integration and Continuous Deployment.  The most common stages of CI/CD are mentioned in the diagram.  as soon as any commit happens in the code base unit test case execution gets started. post that will create a build and push that to repo, known as continuous delivery. Finally we pick that build and deploy to the server that is known as Continuous Deployment.  </vt:lpstr>
      <vt:lpstr>Note:  There are multiple tools we need to integrate for each phase of CI/CD to complete work flow and instead of installing all those manually GITHUB actions provide facility to manage all these automatically that is the biggest advantage of the git hub actions.  </vt:lpstr>
      <vt:lpstr>How to choose the git hub actions based on the project requirement?  1. you have to clone your company project  2. Access the git hub repo and go to the actions option shown in ss  </vt:lpstr>
      <vt:lpstr>You will get multiple suggested actions which you can configure with your project. Since I am using java gradle project I will use java with gradle GitHub Action </vt:lpstr>
      <vt:lpstr>Once will click on configure we will get this kind of template </vt:lpstr>
      <vt:lpstr>Syntax Explanation: </vt:lpstr>
      <vt:lpstr>Syntax Explanation:</vt:lpstr>
      <vt:lpstr>How does execution look like?  Once we push the commit to the specified branch [I used master] then action will trigger and can observe like mentioned in the ss.</vt:lpstr>
      <vt:lpstr>After Execution?</vt:lpstr>
      <vt:lpstr>Note: If we have dependency on of running job on another job then it should be in sequence but for that we have to mention in the code like below: </vt:lpstr>
      <vt:lpstr>Now we are able to build artifact file now we can create docker image and push it to our private repo. Let’s see how we can do this </vt:lpstr>
      <vt:lpstr>Pre-requisite: We can explore the docker build and push action from here : https://github.com/mr-smithers-excellent/docker-build-push   Sample snippet of code copied from above link:   uses: mr-smithers-excellent/docker-build-push@v6 with:   image: docker-hub-repo/image-name   registry: docker.io   username: ${{ secrets.DOCKER_USERNAME }}   password: ${{ secrets.DOCKER_PASSWORD }}  Note: we are using docker hub as docker registry, we have multiple registry like mentioned below and we can get specific snippet of code based on selected registry from above mentioned link:   Docker Hub Google Container Registry (GCR) AWS Elastic Container Registry (ECR) GitHub Docker Registry </vt:lpstr>
      <vt:lpstr>How to create secret in the GITHUB ?  Note:  username: ${{ secrets.DOCKER_USERNAME }} password: ${{ secrets.DOCKER_PASSWORD }} Secrets we can set in git hub for our credential it’s like storing values in variable and call that variable where ever we want  you can keep your user name and password directly here that also will work. </vt:lpstr>
      <vt:lpstr>Docker Image creation  Now you can push the commit and check the actions you will get the summary like this</vt:lpstr>
      <vt:lpstr>Check the image in your docker hub repo: </vt:lpstr>
      <vt:lpstr>PowerPoint Presentation</vt:lpstr>
      <vt:lpstr>That's it?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725</cp:revision>
  <dcterms:created xsi:type="dcterms:W3CDTF">2024-09-15T04:21:46Z</dcterms:created>
  <dcterms:modified xsi:type="dcterms:W3CDTF">2024-09-22T05:21:00Z</dcterms:modified>
</cp:coreProperties>
</file>